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notesMasterIdLst>
    <p:notesMasterId r:id="rId15"/>
  </p:notesMasterIdLst>
  <p:sldIdLst>
    <p:sldId id="256" r:id="rId2"/>
    <p:sldId id="260" r:id="rId3"/>
    <p:sldId id="270" r:id="rId4"/>
    <p:sldId id="271" r:id="rId5"/>
    <p:sldId id="267" r:id="rId6"/>
    <p:sldId id="273" r:id="rId7"/>
    <p:sldId id="264" r:id="rId8"/>
    <p:sldId id="265" r:id="rId9"/>
    <p:sldId id="272" r:id="rId10"/>
    <p:sldId id="268" r:id="rId11"/>
    <p:sldId id="261" r:id="rId12"/>
    <p:sldId id="263" r:id="rId13"/>
    <p:sldId id="262"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30979"/>
    <p:restoredTop sz="96327"/>
  </p:normalViewPr>
  <p:slideViewPr>
    <p:cSldViewPr snapToGrid="0">
      <p:cViewPr varScale="1">
        <p:scale>
          <a:sx n="111" d="100"/>
          <a:sy n="111" d="100"/>
        </p:scale>
        <p:origin x="248" y="1144"/>
      </p:cViewPr>
      <p:guideLst/>
    </p:cSldViewPr>
  </p:slideViewPr>
  <p:notesTextViewPr>
    <p:cViewPr>
      <p:scale>
        <a:sx n="1" d="1"/>
        <a:sy n="1" d="1"/>
      </p:scale>
      <p:origin x="0" y="0"/>
    </p:cViewPr>
  </p:notesTextViewPr>
  <p:notesViewPr>
    <p:cSldViewPr snapToGrid="0">
      <p:cViewPr varScale="1">
        <p:scale>
          <a:sx n="87" d="100"/>
          <a:sy n="87" d="100"/>
        </p:scale>
        <p:origin x="2448" y="1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g>
</file>

<file path=ppt/media/image11.png>
</file>

<file path=ppt/media/image12.png>
</file>

<file path=ppt/media/image13.png>
</file>

<file path=ppt/media/image14.png>
</file>

<file path=ppt/media/image15.jpg>
</file>

<file path=ppt/media/image16.jpg>
</file>

<file path=ppt/media/image17.png>
</file>

<file path=ppt/media/image18.png>
</file>

<file path=ppt/media/image19.png>
</file>

<file path=ppt/media/image2.jpg>
</file>

<file path=ppt/media/image20.png>
</file>

<file path=ppt/media/image21.jpg>
</file>

<file path=ppt/media/image3.jpe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1AEA8CF-1509-3644-B692-734BCCB930A7}" type="datetimeFigureOut">
              <a:rPr lang="en-US" smtClean="0"/>
              <a:t>6/28/23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D214C1C-44C8-8C45-94B6-7EB5138E4EBD}" type="slidenum">
              <a:rPr lang="en-US" smtClean="0"/>
              <a:t>‹#›</a:t>
            </a:fld>
            <a:endParaRPr lang="en-US"/>
          </a:p>
        </p:txBody>
      </p:sp>
    </p:spTree>
    <p:extLst>
      <p:ext uri="{BB962C8B-B14F-4D97-AF65-F5344CB8AC3E}">
        <p14:creationId xmlns:p14="http://schemas.microsoft.com/office/powerpoint/2010/main" val="13786235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D214C1C-44C8-8C45-94B6-7EB5138E4EBD}" type="slidenum">
              <a:rPr lang="en-US" smtClean="0"/>
              <a:t>1</a:t>
            </a:fld>
            <a:endParaRPr lang="en-US"/>
          </a:p>
        </p:txBody>
      </p:sp>
    </p:spTree>
    <p:extLst>
      <p:ext uri="{BB962C8B-B14F-4D97-AF65-F5344CB8AC3E}">
        <p14:creationId xmlns:p14="http://schemas.microsoft.com/office/powerpoint/2010/main" val="42068297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33821-597E-4B4F-8572-5DA1CB183565}"/>
              </a:ext>
            </a:extLst>
          </p:cNvPr>
          <p:cNvSpPr>
            <a:spLocks noGrp="1"/>
          </p:cNvSpPr>
          <p:nvPr>
            <p:ph type="ctrTitle"/>
          </p:nvPr>
        </p:nvSpPr>
        <p:spPr>
          <a:xfrm>
            <a:off x="548640" y="950976"/>
            <a:ext cx="6509385" cy="3556730"/>
          </a:xfrm>
        </p:spPr>
        <p:txBody>
          <a:bodyPr anchor="t">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4C38D70-8FF5-47D7-A0DD-087A227BC94F}"/>
              </a:ext>
            </a:extLst>
          </p:cNvPr>
          <p:cNvSpPr>
            <a:spLocks noGrp="1"/>
          </p:cNvSpPr>
          <p:nvPr>
            <p:ph type="subTitle" idx="1"/>
          </p:nvPr>
        </p:nvSpPr>
        <p:spPr>
          <a:xfrm>
            <a:off x="576072" y="4572000"/>
            <a:ext cx="6481953" cy="1485900"/>
          </a:xfrm>
        </p:spPr>
        <p:txBody>
          <a:bodyPr anchor="b">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6DB5B485-516D-48B7-AF1D-69AEEA351A94}"/>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5" name="Footer Placeholder 4">
            <a:extLst>
              <a:ext uri="{FF2B5EF4-FFF2-40B4-BE49-F238E27FC236}">
                <a16:creationId xmlns:a16="http://schemas.microsoft.com/office/drawing/2014/main" id="{1D614DDB-2831-4FF8-9DA7-0449659D7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9F178F6-65BA-4964-80E2-DB6EA3355FBB}"/>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0197987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307F1B-6F93-4E6E-8C8C-D01A9DEB6AA4}"/>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97D2968-FE85-492F-A77B-1771F4EAA8C6}"/>
              </a:ext>
            </a:extLst>
          </p:cNvPr>
          <p:cNvSpPr>
            <a:spLocks noGrp="1"/>
          </p:cNvSpPr>
          <p:nvPr>
            <p:ph type="body" orient="vert" idx="1"/>
          </p:nvPr>
        </p:nvSpPr>
        <p:spPr>
          <a:xfrm>
            <a:off x="548641" y="2028826"/>
            <a:ext cx="11094348" cy="4029074"/>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D4592DA2-B1FB-45C6-B10C-141AC2BFB381}"/>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5" name="Footer Placeholder 4">
            <a:extLst>
              <a:ext uri="{FF2B5EF4-FFF2-40B4-BE49-F238E27FC236}">
                <a16:creationId xmlns:a16="http://schemas.microsoft.com/office/drawing/2014/main" id="{18CA6D78-CE47-4CA7-B3B6-AFAE5175F6F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BEDC5C0-8780-4819-A8FC-32A0141D271C}"/>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81585413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7B8F9A8-05F2-4F79-B689-1FA2F31965D8}"/>
              </a:ext>
            </a:extLst>
          </p:cNvPr>
          <p:cNvSpPr>
            <a:spLocks noGrp="1"/>
          </p:cNvSpPr>
          <p:nvPr>
            <p:ph type="title" orient="vert"/>
          </p:nvPr>
        </p:nvSpPr>
        <p:spPr>
          <a:xfrm>
            <a:off x="9472612" y="952499"/>
            <a:ext cx="2207417" cy="5105401"/>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05D615BC-61CD-4D59-8E85-B59072E2B22D}"/>
              </a:ext>
            </a:extLst>
          </p:cNvPr>
          <p:cNvSpPr>
            <a:spLocks noGrp="1"/>
          </p:cNvSpPr>
          <p:nvPr>
            <p:ph type="body" orient="vert" idx="1"/>
          </p:nvPr>
        </p:nvSpPr>
        <p:spPr>
          <a:xfrm>
            <a:off x="557924" y="952499"/>
            <a:ext cx="8914688" cy="5105401"/>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63F81C46-8CC0-4B79-AF2E-84C86C6A803A}"/>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5" name="Footer Placeholder 4">
            <a:extLst>
              <a:ext uri="{FF2B5EF4-FFF2-40B4-BE49-F238E27FC236}">
                <a16:creationId xmlns:a16="http://schemas.microsoft.com/office/drawing/2014/main" id="{A1A76817-4D29-4888-B68C-A35F5A069C9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A0B21A-30A9-4173-9E3F-D985B86A35C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7399263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A45AC-24E0-45A1-90C3-7BF96C3FC73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D2018E1-7CA3-4B5E-9683-554FDFC63E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895D32D-7150-4DF2-B992-A2B4F5605D94}"/>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5" name="Footer Placeholder 4">
            <a:extLst>
              <a:ext uri="{FF2B5EF4-FFF2-40B4-BE49-F238E27FC236}">
                <a16:creationId xmlns:a16="http://schemas.microsoft.com/office/drawing/2014/main" id="{F3D03F0C-FCA3-464C-B6ED-864DB51E7D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C41006-DAE1-4326-B1AE-FD527A653BDE}"/>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2424911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173B84-BE32-464A-A765-975C21B5CF4B}"/>
              </a:ext>
            </a:extLst>
          </p:cNvPr>
          <p:cNvSpPr>
            <a:spLocks noGrp="1"/>
          </p:cNvSpPr>
          <p:nvPr>
            <p:ph type="title"/>
          </p:nvPr>
        </p:nvSpPr>
        <p:spPr>
          <a:xfrm>
            <a:off x="557923" y="952500"/>
            <a:ext cx="6678695" cy="3962398"/>
          </a:xfrm>
        </p:spPr>
        <p:txBody>
          <a:bodyPr anchor="t">
            <a:normAutofit/>
          </a:bodyPr>
          <a:lstStyle>
            <a:lvl1pPr>
              <a:defRPr sz="5400"/>
            </a:lvl1pPr>
          </a:lstStyle>
          <a:p>
            <a:r>
              <a:rPr lang="en-US" dirty="0"/>
              <a:t>Click to edit Master title style</a:t>
            </a:r>
          </a:p>
        </p:txBody>
      </p:sp>
      <p:sp>
        <p:nvSpPr>
          <p:cNvPr id="3" name="Text Placeholder 2">
            <a:extLst>
              <a:ext uri="{FF2B5EF4-FFF2-40B4-BE49-F238E27FC236}">
                <a16:creationId xmlns:a16="http://schemas.microsoft.com/office/drawing/2014/main" id="{640145C2-97CF-4887-904A-8ADC80525A2E}"/>
              </a:ext>
            </a:extLst>
          </p:cNvPr>
          <p:cNvSpPr>
            <a:spLocks noGrp="1"/>
          </p:cNvSpPr>
          <p:nvPr>
            <p:ph type="body" idx="1"/>
          </p:nvPr>
        </p:nvSpPr>
        <p:spPr>
          <a:xfrm>
            <a:off x="8043860" y="952501"/>
            <a:ext cx="3500440" cy="3962399"/>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5E524559-DA32-4398-A8EE-EED2469D63BB}"/>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5" name="Footer Placeholder 4">
            <a:extLst>
              <a:ext uri="{FF2B5EF4-FFF2-40B4-BE49-F238E27FC236}">
                <a16:creationId xmlns:a16="http://schemas.microsoft.com/office/drawing/2014/main" id="{73967BE1-F1AC-4732-B52E-1C7D63DEF8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5A13C03-DDF0-48C6-B1BF-D28875F8238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18268792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46F411-42B3-4A17-BE7E-861BE7E7DC9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58E0603-F4C0-40AC-A53E-40449D53D741}"/>
              </a:ext>
            </a:extLst>
          </p:cNvPr>
          <p:cNvSpPr>
            <a:spLocks noGrp="1"/>
          </p:cNvSpPr>
          <p:nvPr>
            <p:ph sz="half" idx="1"/>
          </p:nvPr>
        </p:nvSpPr>
        <p:spPr>
          <a:xfrm>
            <a:off x="548640"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6BC5634-2887-4182-A9BE-B382357D4F9C}"/>
              </a:ext>
            </a:extLst>
          </p:cNvPr>
          <p:cNvSpPr>
            <a:spLocks noGrp="1"/>
          </p:cNvSpPr>
          <p:nvPr>
            <p:ph sz="half" idx="2"/>
          </p:nvPr>
        </p:nvSpPr>
        <p:spPr>
          <a:xfrm>
            <a:off x="6257928" y="2029968"/>
            <a:ext cx="5281506" cy="41481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D56B6E74-28E1-4684-B515-4265ED7B1EAE}"/>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6" name="Footer Placeholder 5">
            <a:extLst>
              <a:ext uri="{FF2B5EF4-FFF2-40B4-BE49-F238E27FC236}">
                <a16:creationId xmlns:a16="http://schemas.microsoft.com/office/drawing/2014/main" id="{18D375EA-A8F8-485D-A82F-CD85D4C9E1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AD9E4B0-F5E3-407F-A548-B616E774987F}"/>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2362053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82161A-7627-4D64-AF08-10D702AFE286}"/>
              </a:ext>
            </a:extLst>
          </p:cNvPr>
          <p:cNvSpPr>
            <a:spLocks noGrp="1"/>
          </p:cNvSpPr>
          <p:nvPr>
            <p:ph type="title"/>
          </p:nvPr>
        </p:nvSpPr>
        <p:spPr>
          <a:xfrm>
            <a:off x="552659" y="950976"/>
            <a:ext cx="10802729" cy="881796"/>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553B6884-07D8-4CC4-BE99-516F1433BED8}"/>
              </a:ext>
            </a:extLst>
          </p:cNvPr>
          <p:cNvSpPr>
            <a:spLocks noGrp="1"/>
          </p:cNvSpPr>
          <p:nvPr>
            <p:ph type="body" idx="1"/>
          </p:nvPr>
        </p:nvSpPr>
        <p:spPr>
          <a:xfrm>
            <a:off x="542918" y="1832772"/>
            <a:ext cx="5281507"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E182C638-B5A8-4F8C-85AE-33BEAF54C07A}"/>
              </a:ext>
            </a:extLst>
          </p:cNvPr>
          <p:cNvSpPr>
            <a:spLocks noGrp="1"/>
          </p:cNvSpPr>
          <p:nvPr>
            <p:ph sz="half" idx="2"/>
          </p:nvPr>
        </p:nvSpPr>
        <p:spPr>
          <a:xfrm>
            <a:off x="548640" y="2600531"/>
            <a:ext cx="528150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E40D1933-A703-4BDC-A697-728E899EEDE1}"/>
              </a:ext>
            </a:extLst>
          </p:cNvPr>
          <p:cNvSpPr>
            <a:spLocks noGrp="1"/>
          </p:cNvSpPr>
          <p:nvPr>
            <p:ph type="body" sz="quarter" idx="3"/>
          </p:nvPr>
        </p:nvSpPr>
        <p:spPr>
          <a:xfrm>
            <a:off x="6257927" y="1832772"/>
            <a:ext cx="5283202" cy="742638"/>
          </a:xfrm>
        </p:spPr>
        <p:txBody>
          <a:bodyPr anchor="b">
            <a:normAutofit/>
          </a:bodyPr>
          <a:lstStyle>
            <a:lvl1pPr marL="0" indent="0">
              <a:buNone/>
              <a:defRPr sz="1800" b="1" cap="all" spc="13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95925DBD-4D51-4A2D-B1E4-6D094CD1E803}"/>
              </a:ext>
            </a:extLst>
          </p:cNvPr>
          <p:cNvSpPr>
            <a:spLocks noGrp="1"/>
          </p:cNvSpPr>
          <p:nvPr>
            <p:ph sz="quarter" idx="4"/>
          </p:nvPr>
        </p:nvSpPr>
        <p:spPr>
          <a:xfrm>
            <a:off x="6257927" y="2600531"/>
            <a:ext cx="5283202"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62636E2-E26E-42F7-9E05-3F756C7D17AE}"/>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8" name="Footer Placeholder 7">
            <a:extLst>
              <a:ext uri="{FF2B5EF4-FFF2-40B4-BE49-F238E27FC236}">
                <a16:creationId xmlns:a16="http://schemas.microsoft.com/office/drawing/2014/main" id="{86F7281B-0E5C-421E-AFFE-775F57C5DD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483462-E410-4DC7-AE53-27AABECFE6E8}"/>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60797152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ACFA68-31B5-48C5-929A-842FDF0FD8E7}"/>
              </a:ext>
            </a:extLst>
          </p:cNvPr>
          <p:cNvSpPr>
            <a:spLocks noGrp="1"/>
          </p:cNvSpPr>
          <p:nvPr>
            <p:ph type="title"/>
          </p:nvPr>
        </p:nvSpPr>
        <p:spPr/>
        <p:txBody>
          <a:bodyPr/>
          <a:lstStyle/>
          <a:p>
            <a:r>
              <a:rPr lang="en-US" dirty="0"/>
              <a:t>Click to edit Master title style</a:t>
            </a:r>
          </a:p>
        </p:txBody>
      </p:sp>
      <p:sp>
        <p:nvSpPr>
          <p:cNvPr id="3" name="Date Placeholder 2">
            <a:extLst>
              <a:ext uri="{FF2B5EF4-FFF2-40B4-BE49-F238E27FC236}">
                <a16:creationId xmlns:a16="http://schemas.microsoft.com/office/drawing/2014/main" id="{595A2600-419E-46E9-946F-FBDEDBA1D448}"/>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4" name="Footer Placeholder 3">
            <a:extLst>
              <a:ext uri="{FF2B5EF4-FFF2-40B4-BE49-F238E27FC236}">
                <a16:creationId xmlns:a16="http://schemas.microsoft.com/office/drawing/2014/main" id="{1385F9A9-98FF-4653-A570-9F351A1ABDC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BD44457-95F1-4B15-A647-B14F91F7A6D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86834661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519EABA-1008-4E49-9184-3A946ECD7199}"/>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3" name="Footer Placeholder 2">
            <a:extLst>
              <a:ext uri="{FF2B5EF4-FFF2-40B4-BE49-F238E27FC236}">
                <a16:creationId xmlns:a16="http://schemas.microsoft.com/office/drawing/2014/main" id="{D05C3BD0-269D-4127-B5F7-84B0D8A7422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1623447-C740-4495-93EC-7252B1B929E4}"/>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9013767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D1155-71E7-4F0A-BB62-933743CF6EDD}"/>
              </a:ext>
            </a:extLst>
          </p:cNvPr>
          <p:cNvSpPr>
            <a:spLocks noGrp="1"/>
          </p:cNvSpPr>
          <p:nvPr>
            <p:ph type="title"/>
          </p:nvPr>
        </p:nvSpPr>
        <p:spPr>
          <a:xfrm>
            <a:off x="548640" y="952500"/>
            <a:ext cx="4124084" cy="2362200"/>
          </a:xfrm>
        </p:spPr>
        <p:txBody>
          <a:bodyPr anchor="t"/>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E0CB6D44-5A1E-4176-8766-4B81E045D50A}"/>
              </a:ext>
            </a:extLst>
          </p:cNvPr>
          <p:cNvSpPr>
            <a:spLocks noGrp="1"/>
          </p:cNvSpPr>
          <p:nvPr>
            <p:ph idx="1"/>
          </p:nvPr>
        </p:nvSpPr>
        <p:spPr>
          <a:xfrm>
            <a:off x="5600700" y="952500"/>
            <a:ext cx="5934074" cy="490855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C810EC6-11DD-4B5D-A2D2-4DCF73E58389}"/>
              </a:ext>
            </a:extLst>
          </p:cNvPr>
          <p:cNvSpPr>
            <a:spLocks noGrp="1"/>
          </p:cNvSpPr>
          <p:nvPr>
            <p:ph type="body" sz="half" idx="2"/>
          </p:nvPr>
        </p:nvSpPr>
        <p:spPr>
          <a:xfrm>
            <a:off x="548641" y="3429000"/>
            <a:ext cx="4124084" cy="2439987"/>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CD5DFCDF-666E-4DB4-A1C0-79D40A007066}"/>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6" name="Footer Placeholder 5">
            <a:extLst>
              <a:ext uri="{FF2B5EF4-FFF2-40B4-BE49-F238E27FC236}">
                <a16:creationId xmlns:a16="http://schemas.microsoft.com/office/drawing/2014/main" id="{083A69AC-15E6-4B19-A59D-DBDBE923DB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79F0EE-74DE-4FEC-81E9-E40D53397857}"/>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3482548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A3CA4F-6508-4AD6-8367-A0288D888DD6}"/>
              </a:ext>
            </a:extLst>
          </p:cNvPr>
          <p:cNvSpPr>
            <a:spLocks noGrp="1"/>
          </p:cNvSpPr>
          <p:nvPr>
            <p:ph type="title"/>
          </p:nvPr>
        </p:nvSpPr>
        <p:spPr>
          <a:xfrm>
            <a:off x="548641" y="952500"/>
            <a:ext cx="4124084" cy="2397918"/>
          </a:xfrm>
        </p:spPr>
        <p:txBody>
          <a:bodyPr anchor="t"/>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1906BFCD-2F93-4D99-89EA-F0359FB782B7}"/>
              </a:ext>
            </a:extLst>
          </p:cNvPr>
          <p:cNvSpPr>
            <a:spLocks noGrp="1"/>
          </p:cNvSpPr>
          <p:nvPr>
            <p:ph type="pic" idx="1"/>
          </p:nvPr>
        </p:nvSpPr>
        <p:spPr>
          <a:xfrm>
            <a:off x="5522119" y="987425"/>
            <a:ext cx="6022181"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F4C1F7-1272-41C8-8C29-676316D02D5D}"/>
              </a:ext>
            </a:extLst>
          </p:cNvPr>
          <p:cNvSpPr>
            <a:spLocks noGrp="1"/>
          </p:cNvSpPr>
          <p:nvPr>
            <p:ph type="body" sz="half" idx="2"/>
          </p:nvPr>
        </p:nvSpPr>
        <p:spPr>
          <a:xfrm>
            <a:off x="548641" y="3429000"/>
            <a:ext cx="4124084" cy="24399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A5CDD491-0FE6-4B42-AAA6-B698E46F1A8E}"/>
              </a:ext>
            </a:extLst>
          </p:cNvPr>
          <p:cNvSpPr>
            <a:spLocks noGrp="1"/>
          </p:cNvSpPr>
          <p:nvPr>
            <p:ph type="dt" sz="half" idx="10"/>
          </p:nvPr>
        </p:nvSpPr>
        <p:spPr/>
        <p:txBody>
          <a:bodyPr/>
          <a:lstStyle/>
          <a:p>
            <a:fld id="{4CDE23C7-78A4-413A-A84B-93D4CC0A9EB1}" type="datetimeFigureOut">
              <a:rPr lang="en-US" smtClean="0"/>
              <a:t>6/28/23</a:t>
            </a:fld>
            <a:endParaRPr lang="en-US"/>
          </a:p>
        </p:txBody>
      </p:sp>
      <p:sp>
        <p:nvSpPr>
          <p:cNvPr id="6" name="Footer Placeholder 5">
            <a:extLst>
              <a:ext uri="{FF2B5EF4-FFF2-40B4-BE49-F238E27FC236}">
                <a16:creationId xmlns:a16="http://schemas.microsoft.com/office/drawing/2014/main" id="{D258F83F-4E9F-4607-A69B-DFC932560AB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D324484-C6E4-4D8A-BDAB-09B1FBB43631}"/>
              </a:ext>
            </a:extLst>
          </p:cNvPr>
          <p:cNvSpPr>
            <a:spLocks noGrp="1"/>
          </p:cNvSpPr>
          <p:nvPr>
            <p:ph type="sldNum" sz="quarter" idx="12"/>
          </p:nvPr>
        </p:nvSpPr>
        <p:spPr/>
        <p:txBody>
          <a:bodyPr/>
          <a:lstStyle/>
          <a:p>
            <a:fld id="{6CB39E08-E0E5-4B1A-8F7D-08FE7678A3B6}" type="slidenum">
              <a:rPr lang="en-US" smtClean="0"/>
              <a:t>‹#›</a:t>
            </a:fld>
            <a:endParaRPr lang="en-US"/>
          </a:p>
        </p:txBody>
      </p:sp>
    </p:spTree>
    <p:extLst>
      <p:ext uri="{BB962C8B-B14F-4D97-AF65-F5344CB8AC3E}">
        <p14:creationId xmlns:p14="http://schemas.microsoft.com/office/powerpoint/2010/main" val="15847324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F90E843-90BA-4A7D-8F9F-FFE49387A618}"/>
              </a:ext>
            </a:extLst>
          </p:cNvPr>
          <p:cNvSpPr>
            <a:spLocks noGrp="1"/>
          </p:cNvSpPr>
          <p:nvPr>
            <p:ph type="title"/>
          </p:nvPr>
        </p:nvSpPr>
        <p:spPr>
          <a:xfrm>
            <a:off x="548639" y="950976"/>
            <a:ext cx="10995659" cy="1077849"/>
          </a:xfrm>
          <a:prstGeom prst="rect">
            <a:avLst/>
          </a:prstGeom>
        </p:spPr>
        <p:txBody>
          <a:bodyPr vert="horz" lIns="91440" tIns="45720" rIns="91440" bIns="45720" rtlCol="0" anchor="t">
            <a:normAutofit/>
          </a:bodyPr>
          <a:lstStyle/>
          <a:p>
            <a:r>
              <a:rPr lang="en-US" dirty="0"/>
              <a:t>Click to edit Master title style</a:t>
            </a:r>
          </a:p>
        </p:txBody>
      </p:sp>
      <p:sp>
        <p:nvSpPr>
          <p:cNvPr id="3" name="Text Placeholder 2">
            <a:extLst>
              <a:ext uri="{FF2B5EF4-FFF2-40B4-BE49-F238E27FC236}">
                <a16:creationId xmlns:a16="http://schemas.microsoft.com/office/drawing/2014/main" id="{43F7CA62-9B55-49B4-94B6-EAAF7D5AE0DC}"/>
              </a:ext>
            </a:extLst>
          </p:cNvPr>
          <p:cNvSpPr>
            <a:spLocks noGrp="1"/>
          </p:cNvSpPr>
          <p:nvPr>
            <p:ph type="body" idx="1"/>
          </p:nvPr>
        </p:nvSpPr>
        <p:spPr>
          <a:xfrm>
            <a:off x="548641" y="2028826"/>
            <a:ext cx="10995660" cy="4029074"/>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93CEA03-AAFA-4A69-A3DA-1DD0EF273F11}"/>
              </a:ext>
            </a:extLst>
          </p:cNvPr>
          <p:cNvSpPr>
            <a:spLocks noGrp="1"/>
          </p:cNvSpPr>
          <p:nvPr>
            <p:ph type="dt" sz="half" idx="2"/>
          </p:nvPr>
        </p:nvSpPr>
        <p:spPr>
          <a:xfrm>
            <a:off x="588729" y="6449535"/>
            <a:ext cx="2983095" cy="308453"/>
          </a:xfrm>
          <a:prstGeom prst="rect">
            <a:avLst/>
          </a:prstGeom>
        </p:spPr>
        <p:txBody>
          <a:bodyPr vert="horz" lIns="91440" tIns="45720" rIns="91440" bIns="45720" rtlCol="0" anchor="t"/>
          <a:lstStyle>
            <a:lvl1pPr algn="l">
              <a:defRPr sz="900">
                <a:solidFill>
                  <a:schemeClr val="tx1"/>
                </a:solidFill>
              </a:defRPr>
            </a:lvl1pPr>
          </a:lstStyle>
          <a:p>
            <a:fld id="{4CDE23C7-78A4-413A-A84B-93D4CC0A9EB1}" type="datetimeFigureOut">
              <a:rPr lang="en-US" smtClean="0"/>
              <a:pPr/>
              <a:t>6/28/23</a:t>
            </a:fld>
            <a:endParaRPr lang="en-US" dirty="0"/>
          </a:p>
        </p:txBody>
      </p:sp>
      <p:sp>
        <p:nvSpPr>
          <p:cNvPr id="5" name="Footer Placeholder 4">
            <a:extLst>
              <a:ext uri="{FF2B5EF4-FFF2-40B4-BE49-F238E27FC236}">
                <a16:creationId xmlns:a16="http://schemas.microsoft.com/office/drawing/2014/main" id="{F3E97F43-1ECB-4FC2-863E-26CEE24A008A}"/>
              </a:ext>
            </a:extLst>
          </p:cNvPr>
          <p:cNvSpPr>
            <a:spLocks noGrp="1"/>
          </p:cNvSpPr>
          <p:nvPr>
            <p:ph type="ftr" sz="quarter" idx="3"/>
          </p:nvPr>
        </p:nvSpPr>
        <p:spPr>
          <a:xfrm>
            <a:off x="557924" y="173776"/>
            <a:ext cx="411480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53C7F9D8-4B2E-4871-B2AE-EFC06BE23179}"/>
              </a:ext>
            </a:extLst>
          </p:cNvPr>
          <p:cNvSpPr>
            <a:spLocks noGrp="1"/>
          </p:cNvSpPr>
          <p:nvPr>
            <p:ph type="sldNum" sz="quarter" idx="4"/>
          </p:nvPr>
        </p:nvSpPr>
        <p:spPr>
          <a:xfrm>
            <a:off x="10710710" y="6449535"/>
            <a:ext cx="932279" cy="308453"/>
          </a:xfrm>
          <a:prstGeom prst="rect">
            <a:avLst/>
          </a:prstGeom>
        </p:spPr>
        <p:txBody>
          <a:bodyPr vert="horz" lIns="91440" tIns="45720" rIns="91440" bIns="45720" rtlCol="0" anchor="t"/>
          <a:lstStyle>
            <a:lvl1pPr algn="r">
              <a:defRPr sz="900">
                <a:solidFill>
                  <a:schemeClr val="tx1"/>
                </a:solidFill>
              </a:defRPr>
            </a:lvl1pPr>
          </a:lstStyle>
          <a:p>
            <a:fld id="{6CB39E08-E0E5-4B1A-8F7D-08FE7678A3B6}" type="slidenum">
              <a:rPr lang="en-US" smtClean="0"/>
              <a:pPr/>
              <a:t>‹#›</a:t>
            </a:fld>
            <a:endParaRPr lang="en-US"/>
          </a:p>
        </p:txBody>
      </p:sp>
      <p:cxnSp>
        <p:nvCxnSpPr>
          <p:cNvPr id="7" name="Straight Connector 6">
            <a:extLst>
              <a:ext uri="{FF2B5EF4-FFF2-40B4-BE49-F238E27FC236}">
                <a16:creationId xmlns:a16="http://schemas.microsoft.com/office/drawing/2014/main" id="{462919E4-C488-4107-9EF1-66152F848008}"/>
              </a:ext>
            </a:extLst>
          </p:cNvPr>
          <p:cNvCxnSpPr>
            <a:cxnSpLocks/>
          </p:cNvCxnSpPr>
          <p:nvPr/>
        </p:nvCxnSpPr>
        <p:spPr>
          <a:xfrm>
            <a:off x="643467" y="678719"/>
            <a:ext cx="10905066" cy="0"/>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BF79732-4088-424C-A653-4534E4389443}"/>
              </a:ext>
            </a:extLst>
          </p:cNvPr>
          <p:cNvCxnSpPr>
            <a:cxnSpLocks/>
          </p:cNvCxnSpPr>
          <p:nvPr/>
        </p:nvCxnSpPr>
        <p:spPr>
          <a:xfrm>
            <a:off x="643467" y="6309695"/>
            <a:ext cx="10905066" cy="0"/>
          </a:xfrm>
          <a:prstGeom prst="line">
            <a:avLst/>
          </a:prstGeom>
          <a:ln w="635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9231274"/>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8" r:id="rId6"/>
    <p:sldLayoutId id="2147483693" r:id="rId7"/>
    <p:sldLayoutId id="2147483694" r:id="rId8"/>
    <p:sldLayoutId id="2147483695" r:id="rId9"/>
    <p:sldLayoutId id="2147483697" r:id="rId10"/>
    <p:sldLayoutId id="2147483696" r:id="rId11"/>
  </p:sldLayoutIdLst>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xStyles>
    <p:titleStyle>
      <a:lvl1pPr algn="l" defTabSz="914400" rtl="0" eaLnBrk="1" latinLnBrk="0" hangingPunct="1">
        <a:lnSpc>
          <a:spcPct val="85000"/>
        </a:lnSpc>
        <a:spcBef>
          <a:spcPct val="0"/>
        </a:spcBef>
        <a:buNone/>
        <a:defRPr sz="3600" kern="1200">
          <a:solidFill>
            <a:schemeClr val="accent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50292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73152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0058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12344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ecovillage.org/our-work/education/gen-trainings/traumatransformation/children-smiling-in-a-huddle/" TargetMode="External"/><Relationship Id="rId4" Type="http://schemas.openxmlformats.org/officeDocument/2006/relationships/image" Target="../media/image2.jpg"/></Relationships>
</file>

<file path=ppt/slides/_rels/slide10.xml.rels><?xml version="1.0" encoding="UTF-8" standalone="yes"?>
<Relationships xmlns="http://schemas.openxmlformats.org/package/2006/relationships"><Relationship Id="rId3" Type="http://schemas.openxmlformats.org/officeDocument/2006/relationships/hyperlink" Target="https://mike2463.github.io/Fast-Food-Proxmity-and-Obesity/" TargetMode="External"/><Relationship Id="rId2" Type="http://schemas.openxmlformats.org/officeDocument/2006/relationships/slideLayout" Target="../slideLayouts/slideLayout2.xml"/><Relationship Id="rId1" Type="http://schemas.openxmlformats.org/officeDocument/2006/relationships/themeOverride" Target="../theme/themeOverr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slideLayout" Target="../slideLayouts/slideLayout2.xml"/><Relationship Id="rId1" Type="http://schemas.openxmlformats.org/officeDocument/2006/relationships/themeOverride" Target="../theme/themeOverride10.xml"/><Relationship Id="rId4" Type="http://schemas.openxmlformats.org/officeDocument/2006/relationships/hyperlink" Target="https://pediatragabiruiz.com/plato-harvard-nino-instrucciones/"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6.jpg"/><Relationship Id="rId7" Type="http://schemas.openxmlformats.org/officeDocument/2006/relationships/image" Target="../media/image20.png"/><Relationship Id="rId2" Type="http://schemas.openxmlformats.org/officeDocument/2006/relationships/slideLayout" Target="../slideLayouts/slideLayout2.xml"/><Relationship Id="rId1" Type="http://schemas.openxmlformats.org/officeDocument/2006/relationships/themeOverride" Target="../theme/themeOverride11.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1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slideLayout" Target="../slideLayouts/slideLayout2.xml"/><Relationship Id="rId1" Type="http://schemas.openxmlformats.org/officeDocument/2006/relationships/themeOverride" Target="../theme/themeOverride12.xml"/><Relationship Id="rId4" Type="http://schemas.openxmlformats.org/officeDocument/2006/relationships/hyperlink" Target="https://pixabay.com/en/childhood-boys-playing-young-883002/"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2.xml"/><Relationship Id="rId1" Type="http://schemas.openxmlformats.org/officeDocument/2006/relationships/themeOverride" Target="../theme/themeOverride1.xml"/></Relationships>
</file>

<file path=ppt/slides/_rels/slide3.xml.rels><?xml version="1.0" encoding="UTF-8" standalone="yes"?>
<Relationships xmlns="http://schemas.openxmlformats.org/package/2006/relationships"><Relationship Id="rId8" Type="http://schemas.openxmlformats.org/officeDocument/2006/relationships/image" Target="../media/image9.svg"/><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7.svg"/><Relationship Id="rId5" Type="http://schemas.openxmlformats.org/officeDocument/2006/relationships/image" Target="../media/image6.png"/><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hemeOverride" Target="../theme/themeOverride3.xml"/></Relationships>
</file>

<file path=ppt/slides/_rels/slide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slideLayout" Target="../slideLayouts/slideLayout2.xml"/><Relationship Id="rId1" Type="http://schemas.openxmlformats.org/officeDocument/2006/relationships/themeOverride" Target="../theme/themeOverride4.xml"/><Relationship Id="rId4" Type="http://schemas.openxmlformats.org/officeDocument/2006/relationships/hyperlink" Target="http://www.pixnio.com/people/children-kids/boy-already-eaten-his-steamed-broccoli-as-would-enjoy-the-remainder-of-his-lunch"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xml"/><Relationship Id="rId1" Type="http://schemas.openxmlformats.org/officeDocument/2006/relationships/themeOverride" Target="../theme/themeOverride5.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slideLayout" Target="../slideLayouts/slideLayout2.xml"/><Relationship Id="rId1" Type="http://schemas.openxmlformats.org/officeDocument/2006/relationships/themeOverride" Target="../theme/themeOverride6.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slideLayout" Target="../slideLayouts/slideLayout2.xml"/><Relationship Id="rId1" Type="http://schemas.openxmlformats.org/officeDocument/2006/relationships/themeOverride" Target="../theme/themeOverride7.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2.xml"/><Relationship Id="rId1" Type="http://schemas.openxmlformats.org/officeDocument/2006/relationships/themeOverride" Target="../theme/themeOverr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8">
            <a:extLst>
              <a:ext uri="{FF2B5EF4-FFF2-40B4-BE49-F238E27FC236}">
                <a16:creationId xmlns:a16="http://schemas.microsoft.com/office/drawing/2014/main" id="{C3297213-B630-4CFA-8FE1-099659C5DB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3">
            <a:extLst>
              <a:ext uri="{FF2B5EF4-FFF2-40B4-BE49-F238E27FC236}">
                <a16:creationId xmlns:a16="http://schemas.microsoft.com/office/drawing/2014/main" id="{215F2F02-5DE3-D8AE-4B8B-E537AC8E6CB6}"/>
              </a:ext>
            </a:extLst>
          </p:cNvPr>
          <p:cNvPicPr>
            <a:picLocks noChangeAspect="1"/>
          </p:cNvPicPr>
          <p:nvPr/>
        </p:nvPicPr>
        <p:blipFill rotWithShape="1">
          <a:blip r:embed="rId3"/>
          <a:srcRect t="18773"/>
          <a:stretch/>
        </p:blipFill>
        <p:spPr>
          <a:xfrm>
            <a:off x="1" y="407514"/>
            <a:ext cx="12191999" cy="6857990"/>
          </a:xfrm>
          <a:prstGeom prst="rect">
            <a:avLst/>
          </a:prstGeom>
        </p:spPr>
      </p:pic>
      <p:sp>
        <p:nvSpPr>
          <p:cNvPr id="24" name="Rectangle 10">
            <a:extLst>
              <a:ext uri="{FF2B5EF4-FFF2-40B4-BE49-F238E27FC236}">
                <a16:creationId xmlns:a16="http://schemas.microsoft.com/office/drawing/2014/main" id="{13F26D5C-77E9-4A8D-95F0-1635BAD126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7781" y="-257784"/>
            <a:ext cx="6857999" cy="7373570"/>
          </a:xfrm>
          <a:prstGeom prst="rect">
            <a:avLst/>
          </a:prstGeom>
          <a:gradFill flip="none" rotWithShape="1">
            <a:gsLst>
              <a:gs pos="3000">
                <a:srgbClr val="000000">
                  <a:alpha val="0"/>
                </a:srgbClr>
              </a:gs>
              <a:gs pos="73000">
                <a:srgbClr val="000000">
                  <a:alpha val="48000"/>
                </a:srgbClr>
              </a:gs>
              <a:gs pos="100000">
                <a:srgbClr val="000000">
                  <a:alpha val="58000"/>
                </a:srgb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819E0F9-DD17-F3C5-72D3-823020653F3E}"/>
              </a:ext>
            </a:extLst>
          </p:cNvPr>
          <p:cNvSpPr>
            <a:spLocks noGrp="1"/>
          </p:cNvSpPr>
          <p:nvPr>
            <p:ph type="ctrTitle"/>
          </p:nvPr>
        </p:nvSpPr>
        <p:spPr>
          <a:xfrm>
            <a:off x="548640" y="3928770"/>
            <a:ext cx="5127674" cy="2129129"/>
          </a:xfrm>
        </p:spPr>
        <p:txBody>
          <a:bodyPr anchor="b">
            <a:normAutofit/>
          </a:bodyPr>
          <a:lstStyle/>
          <a:p>
            <a:r>
              <a:rPr lang="en-US" sz="5000" b="0" i="0" dirty="0">
                <a:solidFill>
                  <a:schemeClr val="bg1"/>
                </a:solidFill>
                <a:effectLst/>
                <a:latin typeface="Arial" panose="020B0604020202020204" pitchFamily="34" charset="0"/>
              </a:rPr>
              <a:t>Child Wellness</a:t>
            </a:r>
            <a:endParaRPr lang="en-US" sz="5000" dirty="0">
              <a:solidFill>
                <a:schemeClr val="bg1"/>
              </a:solidFill>
            </a:endParaRPr>
          </a:p>
        </p:txBody>
      </p:sp>
      <p:sp>
        <p:nvSpPr>
          <p:cNvPr id="3" name="Subtitle 2">
            <a:extLst>
              <a:ext uri="{FF2B5EF4-FFF2-40B4-BE49-F238E27FC236}">
                <a16:creationId xmlns:a16="http://schemas.microsoft.com/office/drawing/2014/main" id="{7649E2C5-2919-F857-D19D-2B2073927C98}"/>
              </a:ext>
            </a:extLst>
          </p:cNvPr>
          <p:cNvSpPr>
            <a:spLocks noGrp="1"/>
          </p:cNvSpPr>
          <p:nvPr>
            <p:ph type="subTitle" idx="1"/>
          </p:nvPr>
        </p:nvSpPr>
        <p:spPr>
          <a:xfrm>
            <a:off x="567186" y="952506"/>
            <a:ext cx="5127674" cy="1338358"/>
          </a:xfrm>
        </p:spPr>
        <p:txBody>
          <a:bodyPr anchor="t">
            <a:noAutofit/>
          </a:bodyPr>
          <a:lstStyle/>
          <a:p>
            <a:r>
              <a:rPr lang="en-US" sz="1800" dirty="0">
                <a:solidFill>
                  <a:srgbClr val="FFFFFF"/>
                </a:solidFill>
              </a:rPr>
              <a:t>Module 17: Project3</a:t>
            </a:r>
          </a:p>
          <a:p>
            <a:r>
              <a:rPr lang="en-US" sz="1800" dirty="0">
                <a:solidFill>
                  <a:srgbClr val="FFFFFF"/>
                </a:solidFill>
              </a:rPr>
              <a:t>Correlation analysis between childhood obesity,  poverty and geospatial analysis on fast food restaurants.</a:t>
            </a:r>
          </a:p>
        </p:txBody>
      </p:sp>
      <p:cxnSp>
        <p:nvCxnSpPr>
          <p:cNvPr id="13" name="Straight Connector 12">
            <a:extLst>
              <a:ext uri="{FF2B5EF4-FFF2-40B4-BE49-F238E27FC236}">
                <a16:creationId xmlns:a16="http://schemas.microsoft.com/office/drawing/2014/main" id="{0632DC5A-0728-490F-8655-6B43778270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78719"/>
            <a:ext cx="10905066" cy="0"/>
          </a:xfrm>
          <a:prstGeom prst="line">
            <a:avLst/>
          </a:prstGeom>
          <a:ln w="38100">
            <a:solidFill>
              <a:srgbClr val="FFFFFF"/>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8BB1F6D-CF9C-422D-9324-C46415BB9D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3467" y="6309695"/>
            <a:ext cx="10905066" cy="0"/>
          </a:xfrm>
          <a:prstGeom prst="line">
            <a:avLst/>
          </a:prstGeom>
          <a:ln w="6350">
            <a:solidFill>
              <a:srgbClr val="FFFFFF"/>
            </a:solidFill>
          </a:ln>
        </p:spPr>
        <p:style>
          <a:lnRef idx="1">
            <a:schemeClr val="accent1"/>
          </a:lnRef>
          <a:fillRef idx="0">
            <a:schemeClr val="accent1"/>
          </a:fillRef>
          <a:effectRef idx="0">
            <a:schemeClr val="accent1"/>
          </a:effectRef>
          <a:fontRef idx="minor">
            <a:schemeClr val="tx1"/>
          </a:fontRef>
        </p:style>
      </p:cxnSp>
      <p:pic>
        <p:nvPicPr>
          <p:cNvPr id="6" name="Picture 5" descr="A group of children smiling&#10;&#10;Description automatically generated with low confidence">
            <a:extLst>
              <a:ext uri="{FF2B5EF4-FFF2-40B4-BE49-F238E27FC236}">
                <a16:creationId xmlns:a16="http://schemas.microsoft.com/office/drawing/2014/main" id="{45FBA563-6E4D-71B0-794C-68B452CEFF7D}"/>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6686875" y="930516"/>
            <a:ext cx="4937939" cy="3293605"/>
          </a:xfrm>
          <a:prstGeom prst="rect">
            <a:avLst/>
          </a:prstGeom>
        </p:spPr>
      </p:pic>
    </p:spTree>
    <p:extLst>
      <p:ext uri="{BB962C8B-B14F-4D97-AF65-F5344CB8AC3E}">
        <p14:creationId xmlns:p14="http://schemas.microsoft.com/office/powerpoint/2010/main" val="1707451371"/>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A5657-DCA3-171E-2831-ACA286CE2E0F}"/>
              </a:ext>
            </a:extLst>
          </p:cNvPr>
          <p:cNvSpPr>
            <a:spLocks noGrp="1"/>
          </p:cNvSpPr>
          <p:nvPr>
            <p:ph type="title"/>
          </p:nvPr>
        </p:nvSpPr>
        <p:spPr/>
        <p:txBody>
          <a:bodyPr/>
          <a:lstStyle/>
          <a:p>
            <a:r>
              <a:rPr lang="en-US" dirty="0">
                <a:solidFill>
                  <a:schemeClr val="tx2">
                    <a:lumMod val="50000"/>
                    <a:lumOff val="50000"/>
                  </a:schemeClr>
                </a:solidFill>
              </a:rPr>
              <a:t>Data Mapping Interactive Website</a:t>
            </a:r>
          </a:p>
        </p:txBody>
      </p:sp>
      <p:sp>
        <p:nvSpPr>
          <p:cNvPr id="3" name="Content Placeholder 2">
            <a:extLst>
              <a:ext uri="{FF2B5EF4-FFF2-40B4-BE49-F238E27FC236}">
                <a16:creationId xmlns:a16="http://schemas.microsoft.com/office/drawing/2014/main" id="{FC6F1E95-1052-BE69-C273-9FFF981C4F76}"/>
              </a:ext>
            </a:extLst>
          </p:cNvPr>
          <p:cNvSpPr>
            <a:spLocks noGrp="1"/>
          </p:cNvSpPr>
          <p:nvPr>
            <p:ph idx="1"/>
          </p:nvPr>
        </p:nvSpPr>
        <p:spPr>
          <a:xfrm>
            <a:off x="548640" y="1637731"/>
            <a:ext cx="11163461" cy="4420169"/>
          </a:xfrm>
        </p:spPr>
        <p:txBody>
          <a:bodyPr>
            <a:normAutofit/>
          </a:bodyPr>
          <a:lstStyle/>
          <a:p>
            <a:r>
              <a:rPr lang="en-US" b="0" i="0" dirty="0">
                <a:effectLst/>
                <a:latin typeface="Arial" panose="020B0604020202020204" pitchFamily="34" charset="0"/>
                <a:hlinkClick r:id="rId3"/>
              </a:rPr>
              <a:t>Created map overlays using data from Poverty Analysis, WIC Obesity Analysis, and Fast-food API </a:t>
            </a:r>
            <a:endParaRPr lang="en-US" b="0" i="0" dirty="0">
              <a:effectLst/>
              <a:latin typeface="Arial" panose="020B0604020202020204" pitchFamily="34" charset="0"/>
            </a:endParaRPr>
          </a:p>
          <a:p>
            <a:r>
              <a:rPr lang="en-US" dirty="0">
                <a:latin typeface="Arial" panose="020B0604020202020204" pitchFamily="34" charset="0"/>
              </a:rPr>
              <a:t>Added additional overlay showing ‘Percent Poor or Fair Health’ per county* </a:t>
            </a:r>
            <a:endParaRPr lang="en-US" dirty="0"/>
          </a:p>
          <a:p>
            <a:r>
              <a:rPr lang="en-US" dirty="0">
                <a:latin typeface="Arial" panose="020B0604020202020204" pitchFamily="34" charset="0"/>
              </a:rPr>
              <a:t>Combined with US Census Cartographic Boundary Files</a:t>
            </a:r>
            <a:endParaRPr lang="en-US" dirty="0"/>
          </a:p>
          <a:p>
            <a:pPr lvl="2"/>
            <a:r>
              <a:rPr lang="en-US" dirty="0">
                <a:latin typeface="Arial" panose="020B0604020202020204" pitchFamily="34" charset="0"/>
              </a:rPr>
              <a:t>WIC Obesity with US States Geo JSON</a:t>
            </a:r>
            <a:endParaRPr lang="en-US" dirty="0"/>
          </a:p>
          <a:p>
            <a:pPr lvl="2"/>
            <a:r>
              <a:rPr lang="en-US" dirty="0">
                <a:latin typeface="Arial" panose="020B0604020202020204" pitchFamily="34" charset="0"/>
              </a:rPr>
              <a:t>Poverty and Health with US Counties Geo JSON</a:t>
            </a:r>
          </a:p>
          <a:p>
            <a:r>
              <a:rPr lang="en-US" dirty="0">
                <a:latin typeface="Arial" panose="020B0604020202020204" pitchFamily="34" charset="0"/>
              </a:rPr>
              <a:t>Included the following JS Libraries</a:t>
            </a:r>
          </a:p>
          <a:p>
            <a:pPr lvl="2"/>
            <a:r>
              <a:rPr lang="en-US" b="0" i="0" dirty="0">
                <a:effectLst/>
                <a:latin typeface="Arial" panose="020B0604020202020204" pitchFamily="34" charset="0"/>
              </a:rPr>
              <a:t>D3</a:t>
            </a:r>
          </a:p>
          <a:p>
            <a:pPr lvl="2"/>
            <a:r>
              <a:rPr lang="en-US" b="0" i="0" dirty="0">
                <a:effectLst/>
                <a:latin typeface="Arial" panose="020B0604020202020204" pitchFamily="34" charset="0"/>
              </a:rPr>
              <a:t>Leaflet</a:t>
            </a:r>
          </a:p>
          <a:p>
            <a:pPr lvl="2"/>
            <a:r>
              <a:rPr lang="en-US" dirty="0">
                <a:latin typeface="Arial" panose="020B0604020202020204" pitchFamily="34" charset="0"/>
              </a:rPr>
              <a:t>J </a:t>
            </a:r>
            <a:r>
              <a:rPr lang="en-US" b="0" i="0" dirty="0">
                <a:effectLst/>
                <a:latin typeface="Arial" panose="020B0604020202020204" pitchFamily="34" charset="0"/>
              </a:rPr>
              <a:t>Query (provided additional text formatting options)</a:t>
            </a:r>
            <a:br>
              <a:rPr lang="en-US" dirty="0"/>
            </a:br>
            <a:r>
              <a:rPr lang="en-US" sz="700" b="0" i="0" dirty="0">
                <a:effectLst/>
                <a:latin typeface="Arial" panose="020B0604020202020204" pitchFamily="34" charset="0"/>
              </a:rPr>
              <a:t>*From ‘County Health Rankings and Roadmaps” 2023 University of Wisconsin Population Health Institute</a:t>
            </a:r>
            <a:endParaRPr lang="en-US" sz="700" dirty="0"/>
          </a:p>
        </p:txBody>
      </p:sp>
    </p:spTree>
    <p:extLst>
      <p:ext uri="{BB962C8B-B14F-4D97-AF65-F5344CB8AC3E}">
        <p14:creationId xmlns:p14="http://schemas.microsoft.com/office/powerpoint/2010/main" val="20791197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D3FE79-B9D9-777B-4DF6-EE7A6F66C672}"/>
              </a:ext>
            </a:extLst>
          </p:cNvPr>
          <p:cNvSpPr>
            <a:spLocks noGrp="1"/>
          </p:cNvSpPr>
          <p:nvPr>
            <p:ph type="title"/>
          </p:nvPr>
        </p:nvSpPr>
        <p:spPr>
          <a:xfrm>
            <a:off x="557924" y="1042819"/>
            <a:ext cx="4305021" cy="678022"/>
          </a:xfrm>
        </p:spPr>
        <p:txBody>
          <a:bodyPr>
            <a:normAutofit/>
          </a:bodyPr>
          <a:lstStyle/>
          <a:p>
            <a:r>
              <a:rPr lang="en-US" dirty="0">
                <a:solidFill>
                  <a:schemeClr val="tx2">
                    <a:lumMod val="50000"/>
                    <a:lumOff val="50000"/>
                  </a:schemeClr>
                </a:solidFill>
              </a:rPr>
              <a:t>Summary</a:t>
            </a:r>
          </a:p>
        </p:txBody>
      </p:sp>
      <p:pic>
        <p:nvPicPr>
          <p:cNvPr id="5" name="Content Placeholder 4" descr="A picture containing text, clipart, fruit, food&#10;&#10;Description automatically generated">
            <a:extLst>
              <a:ext uri="{FF2B5EF4-FFF2-40B4-BE49-F238E27FC236}">
                <a16:creationId xmlns:a16="http://schemas.microsoft.com/office/drawing/2014/main" id="{9CB22CB7-A642-260B-06C3-2D138AD7398F}"/>
              </a:ext>
            </a:extLst>
          </p:cNvPr>
          <p:cNvPicPr>
            <a:picLocks noGrp="1" noChangeAspect="1"/>
          </p:cNvPicPr>
          <p:nvPr>
            <p:ph idx="1"/>
          </p:nvPr>
        </p:nvPicPr>
        <p:blipFill>
          <a:blip r:embed="rId3">
            <a:extLst>
              <a:ext uri="{837473B0-CC2E-450A-ABE3-18F120FF3D39}">
                <a1611:picAttrSrcUrl xmlns:a1611="http://schemas.microsoft.com/office/drawing/2016/11/main" r:id="rId4"/>
              </a:ext>
            </a:extLst>
          </a:blip>
          <a:stretch>
            <a:fillRect/>
          </a:stretch>
        </p:blipFill>
        <p:spPr>
          <a:xfrm>
            <a:off x="8943526" y="2017659"/>
            <a:ext cx="2936747" cy="3240142"/>
          </a:xfrm>
          <a:noFill/>
        </p:spPr>
      </p:pic>
      <p:sp>
        <p:nvSpPr>
          <p:cNvPr id="11" name="Footer Placeholder 4">
            <a:extLst>
              <a:ext uri="{FF2B5EF4-FFF2-40B4-BE49-F238E27FC236}">
                <a16:creationId xmlns:a16="http://schemas.microsoft.com/office/drawing/2014/main" id="{BE8D5989-5D49-41EE-9681-9A5AB28BFC2C}"/>
              </a:ext>
            </a:extLst>
          </p:cNvPr>
          <p:cNvSpPr>
            <a:spLocks noGrp="1"/>
          </p:cNvSpPr>
          <p:nvPr>
            <p:ph type="ftr" sz="quarter" idx="11"/>
          </p:nvPr>
        </p:nvSpPr>
        <p:spPr/>
        <p:txBody>
          <a:bodyPr/>
          <a:lstStyle/>
          <a:p>
            <a:pPr>
              <a:spcAft>
                <a:spcPts val="600"/>
              </a:spcAft>
            </a:pPr>
            <a:r>
              <a:rPr lang="en-US"/>
              <a:t>Sample Footer Text</a:t>
            </a:r>
          </a:p>
        </p:txBody>
      </p:sp>
      <p:sp>
        <p:nvSpPr>
          <p:cNvPr id="4" name="TextBox 3">
            <a:extLst>
              <a:ext uri="{FF2B5EF4-FFF2-40B4-BE49-F238E27FC236}">
                <a16:creationId xmlns:a16="http://schemas.microsoft.com/office/drawing/2014/main" id="{F226D48F-DA69-FB34-711F-9CEB216DC690}"/>
              </a:ext>
            </a:extLst>
          </p:cNvPr>
          <p:cNvSpPr txBox="1"/>
          <p:nvPr/>
        </p:nvSpPr>
        <p:spPr>
          <a:xfrm>
            <a:off x="557924" y="1600199"/>
            <a:ext cx="8752330" cy="4757008"/>
          </a:xfrm>
          <a:prstGeom prst="rect">
            <a:avLst/>
          </a:prstGeom>
          <a:noFill/>
        </p:spPr>
        <p:txBody>
          <a:bodyPr wrap="square" rtlCol="0">
            <a:spAutoFit/>
          </a:bodyPr>
          <a:lstStyle/>
          <a:p>
            <a:pPr>
              <a:lnSpc>
                <a:spcPct val="120000"/>
              </a:lnSpc>
              <a:spcBef>
                <a:spcPts val="1000"/>
              </a:spcBef>
            </a:pPr>
            <a:r>
              <a:rPr lang="en-US" sz="1900" dirty="0">
                <a:solidFill>
                  <a:srgbClr val="000000"/>
                </a:solidFill>
                <a:latin typeface="Open Sans" panose="020B0606030504020204" pitchFamily="34" charset="0"/>
              </a:rPr>
              <a:t>Contrary to our initial expectations, the data analysis revealed that WIC participation rates did not significantly impact poverty values in the examined areas. Additionally, the presence of fast-food restaurants did not exhibit a consistent pattern in relation to either WIC participation rates or property values. These findings indicate that factors beyond WIC participation and property values contribute to the distribution and prevalence of fast-food establishments.</a:t>
            </a:r>
          </a:p>
          <a:p>
            <a:pPr>
              <a:lnSpc>
                <a:spcPct val="120000"/>
              </a:lnSpc>
              <a:spcBef>
                <a:spcPts val="1000"/>
              </a:spcBef>
            </a:pPr>
            <a:r>
              <a:rPr lang="en-US" sz="1900" dirty="0">
                <a:solidFill>
                  <a:srgbClr val="000000"/>
                </a:solidFill>
                <a:latin typeface="Open Sans" panose="020B0606030504020204" pitchFamily="34" charset="0"/>
              </a:rPr>
              <a:t>The study's results suggest that other socioeconomic and demographic variables, such as income levels, population density, and cultural factors, likely play a more influential role in shaping the presence and location of fast-food restaurants. It is important to consider these additional factors when examining the complex dynamics between WIC data, property levels, and the prevalence of fast-food establishments.</a:t>
            </a:r>
          </a:p>
        </p:txBody>
      </p:sp>
    </p:spTree>
    <p:extLst>
      <p:ext uri="{BB962C8B-B14F-4D97-AF65-F5344CB8AC3E}">
        <p14:creationId xmlns:p14="http://schemas.microsoft.com/office/powerpoint/2010/main" val="442206117"/>
      </p:ext>
    </p:extLst>
  </p:cSld>
  <p:clrMapOvr>
    <a:overrideClrMapping bg1="lt1" tx1="dk1" bg2="lt2" tx2="dk2" accent1="accent1" accent2="accent2" accent3="accent3" accent4="accent4" accent5="accent5" accent6="accent6" hlink="hlink" folHlink="folHlink"/>
  </p:clrMapOvr>
  <p:transition spd="slow">
    <p:randomBar dir="vert"/>
  </p:transition>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4E544F-D79E-43D0-10C8-B3626BDC6488}"/>
              </a:ext>
            </a:extLst>
          </p:cNvPr>
          <p:cNvSpPr>
            <a:spLocks noGrp="1"/>
          </p:cNvSpPr>
          <p:nvPr>
            <p:ph type="title"/>
          </p:nvPr>
        </p:nvSpPr>
        <p:spPr>
          <a:xfrm>
            <a:off x="548640" y="952500"/>
            <a:ext cx="6980971" cy="1250811"/>
          </a:xfrm>
        </p:spPr>
        <p:txBody>
          <a:bodyPr>
            <a:normAutofit/>
          </a:bodyPr>
          <a:lstStyle/>
          <a:p>
            <a:r>
              <a:rPr lang="en-US" dirty="0">
                <a:solidFill>
                  <a:schemeClr val="tx2">
                    <a:lumMod val="50000"/>
                    <a:lumOff val="50000"/>
                  </a:schemeClr>
                </a:solidFill>
              </a:rPr>
              <a:t>Resources:</a:t>
            </a:r>
          </a:p>
        </p:txBody>
      </p:sp>
      <p:pic>
        <p:nvPicPr>
          <p:cNvPr id="5" name="Content Placeholder 4" descr="Digital numbers and graphs">
            <a:extLst>
              <a:ext uri="{FF2B5EF4-FFF2-40B4-BE49-F238E27FC236}">
                <a16:creationId xmlns:a16="http://schemas.microsoft.com/office/drawing/2014/main" id="{4DDBE90F-C50A-E789-39CC-2E699A546CEB}"/>
              </a:ext>
            </a:extLst>
          </p:cNvPr>
          <p:cNvPicPr>
            <a:picLocks noGrp="1" noChangeAspect="1"/>
          </p:cNvPicPr>
          <p:nvPr>
            <p:ph idx="1"/>
          </p:nvPr>
        </p:nvPicPr>
        <p:blipFill rotWithShape="1">
          <a:blip r:embed="rId3"/>
          <a:srcRect t="20806" r="-1" b="-1"/>
          <a:stretch/>
        </p:blipFill>
        <p:spPr>
          <a:xfrm>
            <a:off x="746262" y="1885999"/>
            <a:ext cx="7852924" cy="4087210"/>
          </a:xfrm>
          <a:noFill/>
        </p:spPr>
      </p:pic>
      <p:sp>
        <p:nvSpPr>
          <p:cNvPr id="10" name="Footer Placeholder 4">
            <a:extLst>
              <a:ext uri="{FF2B5EF4-FFF2-40B4-BE49-F238E27FC236}">
                <a16:creationId xmlns:a16="http://schemas.microsoft.com/office/drawing/2014/main" id="{BE8D5989-5D49-41EE-9681-9A5AB28BFC2C}"/>
              </a:ext>
            </a:extLst>
          </p:cNvPr>
          <p:cNvSpPr>
            <a:spLocks noGrp="1"/>
          </p:cNvSpPr>
          <p:nvPr>
            <p:ph type="ftr" sz="quarter" idx="11"/>
          </p:nvPr>
        </p:nvSpPr>
        <p:spPr/>
        <p:txBody>
          <a:bodyPr/>
          <a:lstStyle/>
          <a:p>
            <a:pPr>
              <a:spcAft>
                <a:spcPts val="600"/>
              </a:spcAft>
            </a:pPr>
            <a:r>
              <a:rPr lang="en-US"/>
              <a:t>Sample Footer Text</a:t>
            </a:r>
          </a:p>
        </p:txBody>
      </p:sp>
      <p:pic>
        <p:nvPicPr>
          <p:cNvPr id="11" name="Content Placeholder 10">
            <a:extLst>
              <a:ext uri="{FF2B5EF4-FFF2-40B4-BE49-F238E27FC236}">
                <a16:creationId xmlns:a16="http://schemas.microsoft.com/office/drawing/2014/main" id="{BE2319DF-1636-77A9-8002-4D784B40204F}"/>
              </a:ext>
            </a:extLst>
          </p:cNvPr>
          <p:cNvPicPr>
            <a:picLocks noGrp="1" noChangeAspect="1"/>
          </p:cNvPicPr>
          <p:nvPr>
            <p:ph idx="4294967295"/>
          </p:nvPr>
        </p:nvPicPr>
        <p:blipFill>
          <a:blip r:embed="rId4"/>
          <a:stretch>
            <a:fillRect/>
          </a:stretch>
        </p:blipFill>
        <p:spPr>
          <a:xfrm>
            <a:off x="4762149" y="2250445"/>
            <a:ext cx="6442075" cy="638175"/>
          </a:xfrm>
          <a:prstGeom prst="rect">
            <a:avLst/>
          </a:prstGeom>
        </p:spPr>
      </p:pic>
      <p:pic>
        <p:nvPicPr>
          <p:cNvPr id="13" name="Picture 12">
            <a:extLst>
              <a:ext uri="{FF2B5EF4-FFF2-40B4-BE49-F238E27FC236}">
                <a16:creationId xmlns:a16="http://schemas.microsoft.com/office/drawing/2014/main" id="{4481E03E-1A6B-1618-DBF1-99B1720729FD}"/>
              </a:ext>
            </a:extLst>
          </p:cNvPr>
          <p:cNvPicPr>
            <a:picLocks noChangeAspect="1"/>
          </p:cNvPicPr>
          <p:nvPr/>
        </p:nvPicPr>
        <p:blipFill>
          <a:blip r:embed="rId5"/>
          <a:stretch>
            <a:fillRect/>
          </a:stretch>
        </p:blipFill>
        <p:spPr>
          <a:xfrm>
            <a:off x="1280610" y="3038823"/>
            <a:ext cx="2715665" cy="1287600"/>
          </a:xfrm>
          <a:prstGeom prst="rect">
            <a:avLst/>
          </a:prstGeom>
        </p:spPr>
      </p:pic>
      <p:pic>
        <p:nvPicPr>
          <p:cNvPr id="17" name="Picture 16">
            <a:extLst>
              <a:ext uri="{FF2B5EF4-FFF2-40B4-BE49-F238E27FC236}">
                <a16:creationId xmlns:a16="http://schemas.microsoft.com/office/drawing/2014/main" id="{C76E3D7A-5365-946F-59B8-ED98F1F30986}"/>
              </a:ext>
            </a:extLst>
          </p:cNvPr>
          <p:cNvPicPr>
            <a:picLocks noChangeAspect="1"/>
          </p:cNvPicPr>
          <p:nvPr/>
        </p:nvPicPr>
        <p:blipFill>
          <a:blip r:embed="rId6"/>
          <a:stretch>
            <a:fillRect/>
          </a:stretch>
        </p:blipFill>
        <p:spPr>
          <a:xfrm>
            <a:off x="7825258" y="3466519"/>
            <a:ext cx="1943100" cy="711200"/>
          </a:xfrm>
          <a:prstGeom prst="rect">
            <a:avLst/>
          </a:prstGeom>
        </p:spPr>
      </p:pic>
      <p:pic>
        <p:nvPicPr>
          <p:cNvPr id="23" name="Picture 22">
            <a:extLst>
              <a:ext uri="{FF2B5EF4-FFF2-40B4-BE49-F238E27FC236}">
                <a16:creationId xmlns:a16="http://schemas.microsoft.com/office/drawing/2014/main" id="{12BC0845-2B02-5A5B-1A04-C1CD9DDEAB8D}"/>
              </a:ext>
            </a:extLst>
          </p:cNvPr>
          <p:cNvPicPr>
            <a:picLocks noChangeAspect="1"/>
          </p:cNvPicPr>
          <p:nvPr/>
        </p:nvPicPr>
        <p:blipFill>
          <a:blip r:embed="rId7"/>
          <a:stretch>
            <a:fillRect/>
          </a:stretch>
        </p:blipFill>
        <p:spPr>
          <a:xfrm>
            <a:off x="5124450" y="4596977"/>
            <a:ext cx="1943100" cy="927100"/>
          </a:xfrm>
          <a:prstGeom prst="rect">
            <a:avLst/>
          </a:prstGeom>
        </p:spPr>
      </p:pic>
    </p:spTree>
    <p:extLst>
      <p:ext uri="{BB962C8B-B14F-4D97-AF65-F5344CB8AC3E}">
        <p14:creationId xmlns:p14="http://schemas.microsoft.com/office/powerpoint/2010/main" val="2700111972"/>
      </p:ext>
    </p:extLst>
  </p:cSld>
  <p:clrMapOvr>
    <a:overrideClrMapping bg1="lt1" tx1="dk1" bg2="lt2" tx2="dk2" accent1="accent1" accent2="accent2" accent3="accent3" accent4="accent4" accent5="accent5" accent6="accent6" hlink="hlink" folHlink="folHlink"/>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DC21D9-FE90-95F5-AB2A-065269A764DE}"/>
              </a:ext>
            </a:extLst>
          </p:cNvPr>
          <p:cNvSpPr>
            <a:spLocks noGrp="1"/>
          </p:cNvSpPr>
          <p:nvPr>
            <p:ph type="title"/>
          </p:nvPr>
        </p:nvSpPr>
        <p:spPr/>
        <p:txBody>
          <a:bodyPr/>
          <a:lstStyle/>
          <a:p>
            <a:r>
              <a:rPr lang="en-US" dirty="0">
                <a:solidFill>
                  <a:schemeClr val="tx2">
                    <a:lumMod val="50000"/>
                    <a:lumOff val="50000"/>
                  </a:schemeClr>
                </a:solidFill>
              </a:rPr>
              <a:t>Thank You!! </a:t>
            </a:r>
          </a:p>
        </p:txBody>
      </p:sp>
      <p:pic>
        <p:nvPicPr>
          <p:cNvPr id="5" name="Content Placeholder 4" descr="A group of children posing for a picture&#10;&#10;Description automatically generated with medium confidence">
            <a:extLst>
              <a:ext uri="{FF2B5EF4-FFF2-40B4-BE49-F238E27FC236}">
                <a16:creationId xmlns:a16="http://schemas.microsoft.com/office/drawing/2014/main" id="{83ECFD75-56B3-5EDE-496C-543773B91825}"/>
              </a:ext>
            </a:extLst>
          </p:cNvPr>
          <p:cNvPicPr>
            <a:picLocks noGrp="1" noChangeAspect="1"/>
          </p:cNvPicPr>
          <p:nvPr>
            <p:ph idx="1"/>
          </p:nvPr>
        </p:nvPicPr>
        <p:blipFill>
          <a:blip r:embed="rId3">
            <a:extLst>
              <a:ext uri="{837473B0-CC2E-450A-ABE3-18F120FF3D39}">
                <a1611:picAttrSrcUrl xmlns:a1611="http://schemas.microsoft.com/office/drawing/2016/11/main" r:id="rId4"/>
              </a:ext>
            </a:extLst>
          </a:blip>
          <a:stretch>
            <a:fillRect/>
          </a:stretch>
        </p:blipFill>
        <p:spPr>
          <a:xfrm>
            <a:off x="3589283" y="2379520"/>
            <a:ext cx="5013434" cy="3527504"/>
          </a:xfrm>
        </p:spPr>
      </p:pic>
    </p:spTree>
    <p:extLst>
      <p:ext uri="{BB962C8B-B14F-4D97-AF65-F5344CB8AC3E}">
        <p14:creationId xmlns:p14="http://schemas.microsoft.com/office/powerpoint/2010/main" val="962059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1" name="Title 19">
            <a:extLst>
              <a:ext uri="{FF2B5EF4-FFF2-40B4-BE49-F238E27FC236}">
                <a16:creationId xmlns:a16="http://schemas.microsoft.com/office/drawing/2014/main" id="{30759758-ECCE-4900-B4D7-3287F85ECDFC}"/>
              </a:ext>
            </a:extLst>
          </p:cNvPr>
          <p:cNvSpPr>
            <a:spLocks noGrp="1"/>
          </p:cNvSpPr>
          <p:nvPr>
            <p:ph type="title"/>
          </p:nvPr>
        </p:nvSpPr>
        <p:spPr>
          <a:xfrm>
            <a:off x="548640" y="950976"/>
            <a:ext cx="2762119" cy="2478024"/>
          </a:xfrm>
        </p:spPr>
        <p:txBody>
          <a:bodyPr anchor="t">
            <a:normAutofit/>
          </a:bodyPr>
          <a:lstStyle/>
          <a:p>
            <a:r>
              <a:rPr lang="en-US" dirty="0">
                <a:solidFill>
                  <a:schemeClr val="tx2">
                    <a:lumMod val="50000"/>
                    <a:lumOff val="50000"/>
                  </a:schemeClr>
                </a:solidFill>
              </a:rPr>
              <a:t>Our Team</a:t>
            </a:r>
          </a:p>
        </p:txBody>
      </p:sp>
      <p:sp>
        <p:nvSpPr>
          <p:cNvPr id="15" name="Content Placeholder 20">
            <a:extLst>
              <a:ext uri="{FF2B5EF4-FFF2-40B4-BE49-F238E27FC236}">
                <a16:creationId xmlns:a16="http://schemas.microsoft.com/office/drawing/2014/main" id="{88D9F9BB-08AC-4DDA-BFD1-DA29A99B622F}"/>
              </a:ext>
            </a:extLst>
          </p:cNvPr>
          <p:cNvSpPr>
            <a:spLocks noGrp="1"/>
          </p:cNvSpPr>
          <p:nvPr>
            <p:ph idx="1"/>
          </p:nvPr>
        </p:nvSpPr>
        <p:spPr>
          <a:xfrm>
            <a:off x="629578" y="1747620"/>
            <a:ext cx="4431154" cy="3880670"/>
          </a:xfrm>
        </p:spPr>
        <p:txBody>
          <a:bodyPr>
            <a:noAutofit/>
          </a:bodyPr>
          <a:lstStyle/>
          <a:p>
            <a:pPr marL="0" indent="0">
              <a:lnSpc>
                <a:spcPct val="110000"/>
              </a:lnSpc>
              <a:buNone/>
            </a:pPr>
            <a:r>
              <a:rPr lang="en-US" sz="3600" dirty="0">
                <a:latin typeface="Apple Chancery" panose="03020702040506060504" pitchFamily="66" charset="-79"/>
                <a:ea typeface="Apple Symbols" panose="02000000000000000000" pitchFamily="2" charset="-79"/>
                <a:cs typeface="Apple Chancery" panose="03020702040506060504" pitchFamily="66" charset="-79"/>
              </a:rPr>
              <a:t>Z</a:t>
            </a:r>
            <a:r>
              <a:rPr lang="en-US" dirty="0">
                <a:latin typeface="Avenir Book" panose="02000503020000020003" pitchFamily="2" charset="0"/>
                <a:ea typeface="Apple Symbols" panose="02000000000000000000" pitchFamily="2" charset="-79"/>
                <a:cs typeface="Apple Symbols" panose="02000000000000000000" pitchFamily="2" charset="-79"/>
              </a:rPr>
              <a:t>ach Blackburn</a:t>
            </a:r>
          </a:p>
          <a:p>
            <a:pPr marL="0" indent="0">
              <a:lnSpc>
                <a:spcPct val="110000"/>
              </a:lnSpc>
              <a:buNone/>
            </a:pPr>
            <a:r>
              <a:rPr lang="en-US" sz="3600" dirty="0">
                <a:latin typeface="Apple Chancery" panose="03020702040506060504" pitchFamily="66" charset="-79"/>
                <a:ea typeface="Apple Symbols" panose="02000000000000000000" pitchFamily="2" charset="-79"/>
                <a:cs typeface="Apple Chancery" panose="03020702040506060504" pitchFamily="66" charset="-79"/>
              </a:rPr>
              <a:t>K</a:t>
            </a:r>
            <a:r>
              <a:rPr lang="en-US" dirty="0">
                <a:latin typeface="Avenir Book" panose="02000503020000020003" pitchFamily="2" charset="0"/>
                <a:ea typeface="Apple Symbols" panose="02000000000000000000" pitchFamily="2" charset="-79"/>
                <a:cs typeface="Apple Symbols" panose="02000000000000000000" pitchFamily="2" charset="-79"/>
              </a:rPr>
              <a:t>ent Roth</a:t>
            </a:r>
          </a:p>
          <a:p>
            <a:pPr marL="0" indent="0">
              <a:lnSpc>
                <a:spcPct val="110000"/>
              </a:lnSpc>
              <a:buNone/>
            </a:pPr>
            <a:r>
              <a:rPr lang="en-US" dirty="0">
                <a:latin typeface="Avenir Book" panose="02000503020000020003" pitchFamily="2" charset="0"/>
                <a:ea typeface="Apple Symbols" panose="02000000000000000000" pitchFamily="2" charset="-79"/>
                <a:cs typeface="Apple Symbols" panose="02000000000000000000" pitchFamily="2" charset="-79"/>
              </a:rPr>
              <a:t> </a:t>
            </a:r>
            <a:r>
              <a:rPr lang="en-US" sz="3600" dirty="0">
                <a:latin typeface="Apple Chancery" panose="03020702040506060504" pitchFamily="66" charset="-79"/>
                <a:ea typeface="Apple Symbols" panose="02000000000000000000" pitchFamily="2" charset="-79"/>
                <a:cs typeface="Apple Chancery" panose="03020702040506060504" pitchFamily="66" charset="-79"/>
              </a:rPr>
              <a:t>J</a:t>
            </a:r>
            <a:r>
              <a:rPr lang="en-US" dirty="0">
                <a:latin typeface="Avenir Book" panose="02000503020000020003" pitchFamily="2" charset="0"/>
                <a:ea typeface="Apple Symbols" panose="02000000000000000000" pitchFamily="2" charset="-79"/>
                <a:cs typeface="Apple Symbols" panose="02000000000000000000" pitchFamily="2" charset="-79"/>
              </a:rPr>
              <a:t>ason Stone     </a:t>
            </a:r>
          </a:p>
          <a:p>
            <a:pPr marL="0" indent="0">
              <a:lnSpc>
                <a:spcPct val="110000"/>
              </a:lnSpc>
              <a:buNone/>
            </a:pPr>
            <a:r>
              <a:rPr lang="en-US" sz="3600" dirty="0">
                <a:latin typeface="Apple Chancery" panose="03020702040506060504" pitchFamily="66" charset="-79"/>
                <a:ea typeface="Apple Symbols" panose="02000000000000000000" pitchFamily="2" charset="-79"/>
                <a:cs typeface="Apple Chancery" panose="03020702040506060504" pitchFamily="66" charset="-79"/>
              </a:rPr>
              <a:t>M</a:t>
            </a:r>
            <a:r>
              <a:rPr lang="en-US" dirty="0">
                <a:latin typeface="Avenir Book" panose="02000503020000020003" pitchFamily="2" charset="0"/>
                <a:ea typeface="Apple Symbols" panose="02000000000000000000" pitchFamily="2" charset="-79"/>
                <a:cs typeface="Apple Symbols" panose="02000000000000000000" pitchFamily="2" charset="-79"/>
              </a:rPr>
              <a:t>ichael Schell</a:t>
            </a:r>
          </a:p>
          <a:p>
            <a:pPr marL="0" indent="0">
              <a:lnSpc>
                <a:spcPct val="110000"/>
              </a:lnSpc>
              <a:buNone/>
            </a:pPr>
            <a:r>
              <a:rPr lang="en-US" sz="3600" dirty="0">
                <a:latin typeface="Apple Chancery" panose="03020702040506060504" pitchFamily="66" charset="-79"/>
                <a:ea typeface="Apple Symbols" panose="02000000000000000000" pitchFamily="2" charset="-79"/>
                <a:cs typeface="Apple Chancery" panose="03020702040506060504" pitchFamily="66" charset="-79"/>
              </a:rPr>
              <a:t>C</a:t>
            </a:r>
            <a:r>
              <a:rPr lang="en-US" dirty="0">
                <a:latin typeface="Avenir Book" panose="02000503020000020003" pitchFamily="2" charset="0"/>
                <a:ea typeface="Apple Symbols" panose="02000000000000000000" pitchFamily="2" charset="-79"/>
                <a:cs typeface="Apple Symbols" panose="02000000000000000000" pitchFamily="2" charset="-79"/>
              </a:rPr>
              <a:t>elina Espinosa					</a:t>
            </a:r>
          </a:p>
          <a:p>
            <a:pPr marL="0" indent="0">
              <a:lnSpc>
                <a:spcPct val="110000"/>
              </a:lnSpc>
              <a:buNone/>
            </a:pPr>
            <a:r>
              <a:rPr lang="en-US" dirty="0">
                <a:latin typeface="Avenir Book" panose="02000503020000020003" pitchFamily="2" charset="0"/>
                <a:ea typeface="Apple Symbols" panose="02000000000000000000" pitchFamily="2" charset="-79"/>
                <a:cs typeface="Apple Symbols" panose="02000000000000000000" pitchFamily="2" charset="-79"/>
              </a:rPr>
              <a:t>						</a:t>
            </a:r>
          </a:p>
        </p:txBody>
      </p:sp>
      <p:pic>
        <p:nvPicPr>
          <p:cNvPr id="24" name="Picture 23" descr="Wooden dreidels">
            <a:extLst>
              <a:ext uri="{FF2B5EF4-FFF2-40B4-BE49-F238E27FC236}">
                <a16:creationId xmlns:a16="http://schemas.microsoft.com/office/drawing/2014/main" id="{24653A23-51AB-F62D-E293-883D11A1AD73}"/>
              </a:ext>
            </a:extLst>
          </p:cNvPr>
          <p:cNvPicPr>
            <a:picLocks noChangeAspect="1"/>
          </p:cNvPicPr>
          <p:nvPr/>
        </p:nvPicPr>
        <p:blipFill rotWithShape="1">
          <a:blip r:embed="rId3"/>
          <a:srcRect t="11101" r="-1" b="35048"/>
          <a:stretch/>
        </p:blipFill>
        <p:spPr>
          <a:xfrm>
            <a:off x="3168869" y="1747620"/>
            <a:ext cx="8393553" cy="3880670"/>
          </a:xfrm>
          <a:prstGeom prst="rect">
            <a:avLst/>
          </a:prstGeom>
          <a:noFill/>
        </p:spPr>
      </p:pic>
    </p:spTree>
    <p:extLst>
      <p:ext uri="{BB962C8B-B14F-4D97-AF65-F5344CB8AC3E}">
        <p14:creationId xmlns:p14="http://schemas.microsoft.com/office/powerpoint/2010/main" val="362662378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60E279-7AB2-D634-1880-C18A76F26D00}"/>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E4783897-B343-1EDC-1300-064ED836EBE7}"/>
              </a:ext>
            </a:extLst>
          </p:cNvPr>
          <p:cNvSpPr>
            <a:spLocks noGrp="1"/>
          </p:cNvSpPr>
          <p:nvPr>
            <p:ph idx="1"/>
          </p:nvPr>
        </p:nvSpPr>
        <p:spPr>
          <a:xfrm>
            <a:off x="548638" y="1489900"/>
            <a:ext cx="5945931" cy="4033822"/>
          </a:xfrm>
        </p:spPr>
        <p:txBody>
          <a:bodyPr/>
          <a:lstStyle/>
          <a:p>
            <a:pPr marL="0" indent="0">
              <a:buNone/>
            </a:pPr>
            <a:r>
              <a:rPr lang="en-US" dirty="0"/>
              <a:t>Low-income households can have limited food choices, usually due to economic barriers.</a:t>
            </a:r>
          </a:p>
          <a:p>
            <a:pPr marL="0" indent="0">
              <a:buNone/>
            </a:pPr>
            <a:endParaRPr lang="en-US" dirty="0"/>
          </a:p>
          <a:p>
            <a:pPr marL="0" indent="0">
              <a:buNone/>
            </a:pPr>
            <a:r>
              <a:rPr lang="en-US" dirty="0"/>
              <a:t>Fast food happens to be affordable, also not so great for you.</a:t>
            </a:r>
          </a:p>
          <a:p>
            <a:pPr marL="0" indent="0">
              <a:buNone/>
            </a:pPr>
            <a:endParaRPr lang="en-US" dirty="0"/>
          </a:p>
          <a:p>
            <a:pPr marL="0" indent="0">
              <a:buNone/>
            </a:pPr>
            <a:r>
              <a:rPr lang="en-US" dirty="0"/>
              <a:t>We wanted to test how prevalent this issue is in America.</a:t>
            </a:r>
          </a:p>
        </p:txBody>
      </p:sp>
      <p:pic>
        <p:nvPicPr>
          <p:cNvPr id="7" name="Graphic 6" descr="Piggy Bank with solid fill">
            <a:extLst>
              <a:ext uri="{FF2B5EF4-FFF2-40B4-BE49-F238E27FC236}">
                <a16:creationId xmlns:a16="http://schemas.microsoft.com/office/drawing/2014/main" id="{29B7FFB2-1D34-7530-63E3-63BDD6F8EA0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62233" y="1489900"/>
            <a:ext cx="914400" cy="914400"/>
          </a:xfrm>
          <a:prstGeom prst="rect">
            <a:avLst/>
          </a:prstGeom>
        </p:spPr>
      </p:pic>
      <p:pic>
        <p:nvPicPr>
          <p:cNvPr id="9" name="Graphic 8" descr="Burger and drink with solid fill">
            <a:extLst>
              <a:ext uri="{FF2B5EF4-FFF2-40B4-BE49-F238E27FC236}">
                <a16:creationId xmlns:a16="http://schemas.microsoft.com/office/drawing/2014/main" id="{CBCCC82E-E6A1-A942-4B24-1A5C70FC536A}"/>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8562233" y="2943224"/>
            <a:ext cx="914400" cy="914400"/>
          </a:xfrm>
          <a:prstGeom prst="rect">
            <a:avLst/>
          </a:prstGeom>
        </p:spPr>
      </p:pic>
      <p:pic>
        <p:nvPicPr>
          <p:cNvPr id="11" name="Graphic 10" descr="Map with pin with solid fill">
            <a:extLst>
              <a:ext uri="{FF2B5EF4-FFF2-40B4-BE49-F238E27FC236}">
                <a16:creationId xmlns:a16="http://schemas.microsoft.com/office/drawing/2014/main" id="{09D68D18-A557-780F-A9AB-79D85B875762}"/>
              </a:ext>
            </a:extLst>
          </p:cNvPr>
          <p:cNvPicPr>
            <a:picLocks noChangeAspect="1"/>
          </p:cNvPicPr>
          <p:nvPr/>
        </p:nvPicPr>
        <p:blipFill>
          <a:blip r:embed="rId7">
            <a:extLst>
              <a:ext uri="{96DAC541-7B7A-43D3-8B79-37D633B846F1}">
                <asvg:svgBlip xmlns:asvg="http://schemas.microsoft.com/office/drawing/2016/SVG/main" r:embed="rId8"/>
              </a:ext>
            </a:extLst>
          </a:blip>
          <a:stretch>
            <a:fillRect/>
          </a:stretch>
        </p:blipFill>
        <p:spPr>
          <a:xfrm>
            <a:off x="8562233" y="4396548"/>
            <a:ext cx="914400" cy="914400"/>
          </a:xfrm>
          <a:prstGeom prst="rect">
            <a:avLst/>
          </a:prstGeom>
        </p:spPr>
      </p:pic>
    </p:spTree>
    <p:extLst>
      <p:ext uri="{BB962C8B-B14F-4D97-AF65-F5344CB8AC3E}">
        <p14:creationId xmlns:p14="http://schemas.microsoft.com/office/powerpoint/2010/main" val="13479551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C8DC6-A4BA-49F2-5D65-30A834B05648}"/>
              </a:ext>
            </a:extLst>
          </p:cNvPr>
          <p:cNvSpPr>
            <a:spLocks noGrp="1"/>
          </p:cNvSpPr>
          <p:nvPr>
            <p:ph type="title"/>
          </p:nvPr>
        </p:nvSpPr>
        <p:spPr/>
        <p:txBody>
          <a:bodyPr/>
          <a:lstStyle/>
          <a:p>
            <a:r>
              <a:rPr lang="en-US" dirty="0"/>
              <a:t>What are we testing?</a:t>
            </a:r>
            <a:br>
              <a:rPr lang="en-US" dirty="0"/>
            </a:br>
            <a:endParaRPr lang="en-US" dirty="0"/>
          </a:p>
        </p:txBody>
      </p:sp>
      <p:sp>
        <p:nvSpPr>
          <p:cNvPr id="3" name="Content Placeholder 2">
            <a:extLst>
              <a:ext uri="{FF2B5EF4-FFF2-40B4-BE49-F238E27FC236}">
                <a16:creationId xmlns:a16="http://schemas.microsoft.com/office/drawing/2014/main" id="{7A4AA013-813A-B6C8-B5E4-6FAF30DF10C2}"/>
              </a:ext>
            </a:extLst>
          </p:cNvPr>
          <p:cNvSpPr>
            <a:spLocks noGrp="1"/>
          </p:cNvSpPr>
          <p:nvPr>
            <p:ph idx="1"/>
          </p:nvPr>
        </p:nvSpPr>
        <p:spPr>
          <a:xfrm>
            <a:off x="598170" y="1758237"/>
            <a:ext cx="10995660" cy="2207273"/>
          </a:xfrm>
        </p:spPr>
        <p:txBody>
          <a:bodyPr>
            <a:normAutofit/>
          </a:bodyPr>
          <a:lstStyle/>
          <a:p>
            <a:pPr marL="0" indent="0">
              <a:buNone/>
            </a:pPr>
            <a:r>
              <a:rPr lang="en-US" dirty="0"/>
              <a:t>We gathered child obesity data, health data, poverty data, and fast-food restaurant location data from HealthData.gov, University of Wisconsin, US Census, and TomTom.</a:t>
            </a:r>
          </a:p>
          <a:p>
            <a:pPr marL="0" indent="0">
              <a:buNone/>
            </a:pPr>
            <a:r>
              <a:rPr lang="en-US" dirty="0"/>
              <a:t>This data was used to help us determine whether our hypothesis was correct or not.</a:t>
            </a:r>
          </a:p>
          <a:p>
            <a:pPr marL="0" indent="0">
              <a:buNone/>
            </a:pPr>
            <a:r>
              <a:rPr lang="en-US" dirty="0"/>
              <a:t>We asserted that poverty rate and abundance of fast-food restaurants would have a significant effect on child obesity in an area</a:t>
            </a:r>
          </a:p>
          <a:p>
            <a:pPr marL="0" indent="0">
              <a:buNone/>
            </a:pPr>
            <a:endParaRPr lang="en-US" dirty="0"/>
          </a:p>
        </p:txBody>
      </p:sp>
      <p:sp>
        <p:nvSpPr>
          <p:cNvPr id="9" name="Title 1">
            <a:extLst>
              <a:ext uri="{FF2B5EF4-FFF2-40B4-BE49-F238E27FC236}">
                <a16:creationId xmlns:a16="http://schemas.microsoft.com/office/drawing/2014/main" id="{89BA8549-C276-62EF-0F67-256400ECA1EE}"/>
              </a:ext>
            </a:extLst>
          </p:cNvPr>
          <p:cNvSpPr txBox="1">
            <a:spLocks/>
          </p:cNvSpPr>
          <p:nvPr/>
        </p:nvSpPr>
        <p:spPr>
          <a:xfrm>
            <a:off x="548638" y="4233846"/>
            <a:ext cx="10995659" cy="1077849"/>
          </a:xfrm>
          <a:prstGeom prst="rect">
            <a:avLst/>
          </a:prstGeom>
        </p:spPr>
        <p:txBody>
          <a:bodyPr vert="horz" lIns="91440" tIns="45720" rIns="91440" bIns="45720" rtlCol="0" anchor="t">
            <a:normAutofit/>
          </a:bodyPr>
          <a:lstStyle>
            <a:lvl1pPr algn="l" defTabSz="914400" rtl="0" eaLnBrk="1" latinLnBrk="0" hangingPunct="1">
              <a:lnSpc>
                <a:spcPct val="85000"/>
              </a:lnSpc>
              <a:spcBef>
                <a:spcPct val="0"/>
              </a:spcBef>
              <a:buNone/>
              <a:defRPr sz="3600" kern="1200">
                <a:solidFill>
                  <a:schemeClr val="accent1"/>
                </a:solidFill>
                <a:latin typeface="+mj-lt"/>
                <a:ea typeface="+mj-ea"/>
                <a:cs typeface="+mj-cs"/>
              </a:defRPr>
            </a:lvl1pPr>
          </a:lstStyle>
          <a:p>
            <a:r>
              <a:rPr lang="en-US" sz="2800" dirty="0"/>
              <a:t>How did we test it?</a:t>
            </a:r>
            <a:br>
              <a:rPr lang="en-US" dirty="0"/>
            </a:br>
            <a:endParaRPr lang="en-US" dirty="0"/>
          </a:p>
        </p:txBody>
      </p:sp>
      <p:sp>
        <p:nvSpPr>
          <p:cNvPr id="10" name="TextBox 9">
            <a:extLst>
              <a:ext uri="{FF2B5EF4-FFF2-40B4-BE49-F238E27FC236}">
                <a16:creationId xmlns:a16="http://schemas.microsoft.com/office/drawing/2014/main" id="{64C096DA-F5D2-05E6-F584-59A7B891A6B1}"/>
              </a:ext>
            </a:extLst>
          </p:cNvPr>
          <p:cNvSpPr txBox="1"/>
          <p:nvPr/>
        </p:nvSpPr>
        <p:spPr>
          <a:xfrm>
            <a:off x="598170" y="4858998"/>
            <a:ext cx="10995659" cy="707886"/>
          </a:xfrm>
          <a:prstGeom prst="rect">
            <a:avLst/>
          </a:prstGeom>
          <a:noFill/>
        </p:spPr>
        <p:txBody>
          <a:bodyPr wrap="square" rtlCol="0">
            <a:spAutoFit/>
          </a:bodyPr>
          <a:lstStyle/>
          <a:p>
            <a:r>
              <a:rPr lang="en-US" sz="2000" dirty="0"/>
              <a:t>We determined the relationship of these factors and child obesity by running statistical tests and creating geographic visualizations.</a:t>
            </a:r>
          </a:p>
        </p:txBody>
      </p:sp>
    </p:spTree>
    <p:extLst>
      <p:ext uri="{BB962C8B-B14F-4D97-AF65-F5344CB8AC3E}">
        <p14:creationId xmlns:p14="http://schemas.microsoft.com/office/powerpoint/2010/main" val="401649137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6A339-2AEE-BA1C-FB6E-E7F9FA2BF994}"/>
              </a:ext>
            </a:extLst>
          </p:cNvPr>
          <p:cNvSpPr>
            <a:spLocks noGrp="1"/>
          </p:cNvSpPr>
          <p:nvPr>
            <p:ph type="title"/>
          </p:nvPr>
        </p:nvSpPr>
        <p:spPr>
          <a:xfrm>
            <a:off x="662152" y="950977"/>
            <a:ext cx="10882146" cy="688638"/>
          </a:xfrm>
        </p:spPr>
        <p:txBody>
          <a:bodyPr/>
          <a:lstStyle/>
          <a:p>
            <a:r>
              <a:rPr lang="en-US" dirty="0">
                <a:solidFill>
                  <a:schemeClr val="tx2">
                    <a:lumMod val="50000"/>
                    <a:lumOff val="50000"/>
                  </a:schemeClr>
                </a:solidFill>
              </a:rPr>
              <a:t>WIC Obesity Dataset</a:t>
            </a:r>
          </a:p>
        </p:txBody>
      </p:sp>
      <p:sp>
        <p:nvSpPr>
          <p:cNvPr id="3" name="Content Placeholder 2">
            <a:extLst>
              <a:ext uri="{FF2B5EF4-FFF2-40B4-BE49-F238E27FC236}">
                <a16:creationId xmlns:a16="http://schemas.microsoft.com/office/drawing/2014/main" id="{C9B37BE5-8715-339D-C196-1FEACF1A5D69}"/>
              </a:ext>
            </a:extLst>
          </p:cNvPr>
          <p:cNvSpPr>
            <a:spLocks noGrp="1"/>
          </p:cNvSpPr>
          <p:nvPr>
            <p:ph idx="1"/>
          </p:nvPr>
        </p:nvSpPr>
        <p:spPr>
          <a:xfrm>
            <a:off x="7141778" y="1639615"/>
            <a:ext cx="4605721" cy="4557985"/>
          </a:xfrm>
        </p:spPr>
        <p:txBody>
          <a:bodyPr>
            <a:normAutofit/>
          </a:bodyPr>
          <a:lstStyle/>
          <a:p>
            <a:pPr marL="0" indent="0">
              <a:buNone/>
            </a:pPr>
            <a:r>
              <a:rPr lang="en-US" sz="1900" b="0" i="0" u="none" strike="noStrike" dirty="0">
                <a:solidFill>
                  <a:srgbClr val="000000"/>
                </a:solidFill>
                <a:effectLst/>
                <a:latin typeface="Open Sans" panose="020B0606030504020204" pitchFamily="34" charset="0"/>
              </a:rPr>
              <a:t>Children in families with low incomes are often served by the Special Supplemental Nutrition Program for Women, Infants, and Children (WIC). CDC works with the US Department of Agriculture (USDA) to monitor childhood obesity and identify priority groups and areas that need attention. USDA manages the WIC program at national and regional levels.</a:t>
            </a:r>
          </a:p>
          <a:p>
            <a:pPr marL="0" indent="0">
              <a:buNone/>
            </a:pPr>
            <a:r>
              <a:rPr lang="en-US" sz="1300" dirty="0">
                <a:solidFill>
                  <a:srgbClr val="000000"/>
                </a:solidFill>
                <a:latin typeface="Open Sans" panose="020B0606030504020204" pitchFamily="34" charset="0"/>
              </a:rPr>
              <a:t>*From CDC</a:t>
            </a:r>
            <a:endParaRPr lang="en-US" sz="1300" b="0" i="0" u="none" strike="noStrike" dirty="0">
              <a:solidFill>
                <a:srgbClr val="000000"/>
              </a:solidFill>
              <a:effectLst/>
              <a:latin typeface="Open Sans" panose="020B0606030504020204" pitchFamily="34" charset="0"/>
            </a:endParaRPr>
          </a:p>
          <a:p>
            <a:pPr marL="0" indent="0">
              <a:buNone/>
            </a:pPr>
            <a:endParaRPr lang="en-US" dirty="0"/>
          </a:p>
        </p:txBody>
      </p:sp>
      <p:pic>
        <p:nvPicPr>
          <p:cNvPr id="8" name="Content Placeholder 4" descr="A picture containing person, clothing, indoor, food&#10;&#10;Description automatically generated">
            <a:extLst>
              <a:ext uri="{FF2B5EF4-FFF2-40B4-BE49-F238E27FC236}">
                <a16:creationId xmlns:a16="http://schemas.microsoft.com/office/drawing/2014/main" id="{7F43483B-493D-754A-A84C-87CA4B0C9E51}"/>
              </a:ext>
            </a:extLst>
          </p:cNvPr>
          <p:cNvPicPr>
            <a:picLocks noChangeAspect="1"/>
          </p:cNvPicPr>
          <p:nvPr/>
        </p:nvPicPr>
        <p:blipFill>
          <a:blip r:embed="rId3">
            <a:extLst>
              <a:ext uri="{837473B0-CC2E-450A-ABE3-18F120FF3D39}">
                <a1611:picAttrSrcUrl xmlns:a1611="http://schemas.microsoft.com/office/drawing/2016/11/main" r:id="rId4"/>
              </a:ext>
            </a:extLst>
          </a:blip>
          <a:stretch>
            <a:fillRect/>
          </a:stretch>
        </p:blipFill>
        <p:spPr>
          <a:xfrm>
            <a:off x="836680" y="1877949"/>
            <a:ext cx="6056790" cy="4029075"/>
          </a:xfrm>
          <a:prstGeom prst="rect">
            <a:avLst/>
          </a:prstGeom>
        </p:spPr>
      </p:pic>
    </p:spTree>
    <p:extLst>
      <p:ext uri="{BB962C8B-B14F-4D97-AF65-F5344CB8AC3E}">
        <p14:creationId xmlns:p14="http://schemas.microsoft.com/office/powerpoint/2010/main" val="390808209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CDEAE02-640B-4F0B-872A-58F657F7D9F7}"/>
              </a:ext>
            </a:extLst>
          </p:cNvPr>
          <p:cNvSpPr>
            <a:spLocks noGrp="1"/>
          </p:cNvSpPr>
          <p:nvPr>
            <p:ph type="ctrTitle"/>
          </p:nvPr>
        </p:nvSpPr>
        <p:spPr>
          <a:xfrm>
            <a:off x="548640" y="952500"/>
            <a:ext cx="3528060" cy="1059417"/>
          </a:xfrm>
        </p:spPr>
        <p:txBody>
          <a:bodyPr>
            <a:normAutofit/>
          </a:bodyPr>
          <a:lstStyle/>
          <a:p>
            <a:r>
              <a:rPr lang="en-US" sz="2800" dirty="0">
                <a:solidFill>
                  <a:schemeClr val="tx2">
                    <a:lumMod val="50000"/>
                    <a:lumOff val="50000"/>
                  </a:schemeClr>
                </a:solidFill>
              </a:rPr>
              <a:t>Analysis</a:t>
            </a:r>
            <a:endParaRPr lang="en-US" sz="3600" dirty="0"/>
          </a:p>
        </p:txBody>
      </p:sp>
      <p:sp>
        <p:nvSpPr>
          <p:cNvPr id="11" name="Subtitle 2">
            <a:extLst>
              <a:ext uri="{FF2B5EF4-FFF2-40B4-BE49-F238E27FC236}">
                <a16:creationId xmlns:a16="http://schemas.microsoft.com/office/drawing/2014/main" id="{4B619E2F-7682-403B-9AEB-E32B1087CE74}"/>
              </a:ext>
            </a:extLst>
          </p:cNvPr>
          <p:cNvSpPr>
            <a:spLocks noGrp="1"/>
          </p:cNvSpPr>
          <p:nvPr>
            <p:ph type="subTitle" idx="1"/>
          </p:nvPr>
        </p:nvSpPr>
        <p:spPr>
          <a:xfrm>
            <a:off x="567186" y="1662545"/>
            <a:ext cx="4728714" cy="2628900"/>
          </a:xfrm>
        </p:spPr>
        <p:txBody>
          <a:bodyPr>
            <a:normAutofit/>
          </a:bodyPr>
          <a:lstStyle/>
          <a:p>
            <a:r>
              <a:rPr lang="en-US" u="sng" dirty="0"/>
              <a:t>Correlation between Poverty and Obesity  </a:t>
            </a:r>
          </a:p>
          <a:p>
            <a:r>
              <a:rPr lang="en-US" sz="1900" dirty="0">
                <a:solidFill>
                  <a:srgbClr val="000000"/>
                </a:solidFill>
                <a:latin typeface="Open Sans" panose="020B0606030504020204" pitchFamily="34" charset="0"/>
              </a:rPr>
              <a:t>The analysis of the relationship between poverty and obesity on the national level, there was no evidence of any correlation, however………</a:t>
            </a:r>
          </a:p>
        </p:txBody>
      </p:sp>
      <p:pic>
        <p:nvPicPr>
          <p:cNvPr id="4" name="Content Placeholder 3">
            <a:extLst>
              <a:ext uri="{FF2B5EF4-FFF2-40B4-BE49-F238E27FC236}">
                <a16:creationId xmlns:a16="http://schemas.microsoft.com/office/drawing/2014/main" id="{CB408AF4-3719-78F2-0BD9-DE72E2DF7A45}"/>
              </a:ext>
            </a:extLst>
          </p:cNvPr>
          <p:cNvPicPr>
            <a:picLocks noGrp="1" noChangeAspect="1"/>
          </p:cNvPicPr>
          <p:nvPr>
            <p:ph idx="4294967295"/>
          </p:nvPr>
        </p:nvPicPr>
        <p:blipFill rotWithShape="1">
          <a:blip r:embed="rId3"/>
          <a:srcRect r="5450" b="2"/>
          <a:stretch/>
        </p:blipFill>
        <p:spPr>
          <a:xfrm>
            <a:off x="5295900" y="952500"/>
            <a:ext cx="6896100" cy="5105400"/>
          </a:xfrm>
          <a:prstGeom prst="rect">
            <a:avLst/>
          </a:prstGeom>
          <a:noFill/>
        </p:spPr>
      </p:pic>
    </p:spTree>
    <p:extLst>
      <p:ext uri="{BB962C8B-B14F-4D97-AF65-F5344CB8AC3E}">
        <p14:creationId xmlns:p14="http://schemas.microsoft.com/office/powerpoint/2010/main" val="137732771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61DDD-59E9-7CCC-7852-764B2AC93137}"/>
              </a:ext>
            </a:extLst>
          </p:cNvPr>
          <p:cNvSpPr>
            <a:spLocks noGrp="1"/>
          </p:cNvSpPr>
          <p:nvPr>
            <p:ph type="title"/>
          </p:nvPr>
        </p:nvSpPr>
        <p:spPr>
          <a:xfrm>
            <a:off x="548639" y="950977"/>
            <a:ext cx="10995659" cy="915924"/>
          </a:xfrm>
        </p:spPr>
        <p:txBody>
          <a:bodyPr/>
          <a:lstStyle/>
          <a:p>
            <a:r>
              <a:rPr lang="en-US" dirty="0">
                <a:solidFill>
                  <a:schemeClr val="tx2">
                    <a:lumMod val="50000"/>
                    <a:lumOff val="50000"/>
                  </a:schemeClr>
                </a:solidFill>
              </a:rPr>
              <a:t>Analysis</a:t>
            </a:r>
          </a:p>
        </p:txBody>
      </p:sp>
      <p:sp>
        <p:nvSpPr>
          <p:cNvPr id="3" name="Content Placeholder 2">
            <a:extLst>
              <a:ext uri="{FF2B5EF4-FFF2-40B4-BE49-F238E27FC236}">
                <a16:creationId xmlns:a16="http://schemas.microsoft.com/office/drawing/2014/main" id="{405E6E8B-1169-97C0-809E-826243722BB7}"/>
              </a:ext>
            </a:extLst>
          </p:cNvPr>
          <p:cNvSpPr>
            <a:spLocks noGrp="1"/>
          </p:cNvSpPr>
          <p:nvPr>
            <p:ph idx="1"/>
          </p:nvPr>
        </p:nvSpPr>
        <p:spPr>
          <a:xfrm>
            <a:off x="548641" y="1475509"/>
            <a:ext cx="10995660" cy="4696691"/>
          </a:xfrm>
        </p:spPr>
        <p:txBody>
          <a:bodyPr/>
          <a:lstStyle/>
          <a:p>
            <a:pPr marL="0" indent="0">
              <a:buNone/>
            </a:pPr>
            <a:r>
              <a:rPr lang="en-US" sz="1900" u="sng" dirty="0">
                <a:solidFill>
                  <a:srgbClr val="000000"/>
                </a:solidFill>
                <a:latin typeface="Open Sans" panose="020B0606030504020204" pitchFamily="34" charset="0"/>
              </a:rPr>
              <a:t>Correlation between Poverty and Obesity  </a:t>
            </a:r>
          </a:p>
          <a:p>
            <a:pPr marL="0" indent="0">
              <a:buNone/>
            </a:pPr>
            <a:r>
              <a:rPr lang="en-US" sz="1900" dirty="0">
                <a:solidFill>
                  <a:srgbClr val="000000"/>
                </a:solidFill>
                <a:latin typeface="Open Sans" panose="020B0606030504020204" pitchFamily="34" charset="0"/>
              </a:rPr>
              <a:t>…..however, a stacked a stack bar chart of obesity and poverty suggest that there may be a difference in correlations among individual states. This could also be studied on a county level</a:t>
            </a:r>
            <a:r>
              <a:rPr lang="en-US" dirty="0"/>
              <a:t>.</a:t>
            </a:r>
          </a:p>
        </p:txBody>
      </p:sp>
      <p:pic>
        <p:nvPicPr>
          <p:cNvPr id="5" name="Picture 4">
            <a:extLst>
              <a:ext uri="{FF2B5EF4-FFF2-40B4-BE49-F238E27FC236}">
                <a16:creationId xmlns:a16="http://schemas.microsoft.com/office/drawing/2014/main" id="{7F3DC66E-F932-F5E4-E712-C1676FD122B7}"/>
              </a:ext>
            </a:extLst>
          </p:cNvPr>
          <p:cNvPicPr>
            <a:picLocks noChangeAspect="1"/>
          </p:cNvPicPr>
          <p:nvPr/>
        </p:nvPicPr>
        <p:blipFill>
          <a:blip r:embed="rId3"/>
          <a:stretch>
            <a:fillRect/>
          </a:stretch>
        </p:blipFill>
        <p:spPr>
          <a:xfrm>
            <a:off x="548639" y="3262746"/>
            <a:ext cx="10777452" cy="2483446"/>
          </a:xfrm>
          <a:prstGeom prst="rect">
            <a:avLst/>
          </a:prstGeom>
        </p:spPr>
      </p:pic>
    </p:spTree>
    <p:extLst>
      <p:ext uri="{BB962C8B-B14F-4D97-AF65-F5344CB8AC3E}">
        <p14:creationId xmlns:p14="http://schemas.microsoft.com/office/powerpoint/2010/main" val="387108963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800">
        <p:diamond/>
      </p:transition>
    </mc:Choice>
    <mc:Fallback xmlns="">
      <p:transition spd="slow">
        <p:diamond/>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50AFD-129E-5552-D694-4DBB906ACD11}"/>
              </a:ext>
            </a:extLst>
          </p:cNvPr>
          <p:cNvSpPr>
            <a:spLocks noGrp="1"/>
          </p:cNvSpPr>
          <p:nvPr>
            <p:ph type="title"/>
          </p:nvPr>
        </p:nvSpPr>
        <p:spPr>
          <a:xfrm>
            <a:off x="548640" y="950977"/>
            <a:ext cx="3536516" cy="827024"/>
          </a:xfrm>
        </p:spPr>
        <p:txBody>
          <a:bodyPr>
            <a:normAutofit/>
          </a:bodyPr>
          <a:lstStyle/>
          <a:p>
            <a:r>
              <a:rPr lang="en-US"/>
              <a:t>Analysis</a:t>
            </a:r>
            <a:endParaRPr lang="en-US" dirty="0"/>
          </a:p>
        </p:txBody>
      </p:sp>
      <p:sp>
        <p:nvSpPr>
          <p:cNvPr id="3" name="Content Placeholder 2">
            <a:extLst>
              <a:ext uri="{FF2B5EF4-FFF2-40B4-BE49-F238E27FC236}">
                <a16:creationId xmlns:a16="http://schemas.microsoft.com/office/drawing/2014/main" id="{95AD2AE0-9A04-A8CA-A86E-3F2E15CBD532}"/>
              </a:ext>
            </a:extLst>
          </p:cNvPr>
          <p:cNvSpPr>
            <a:spLocks noGrp="1"/>
          </p:cNvSpPr>
          <p:nvPr>
            <p:ph idx="1"/>
          </p:nvPr>
        </p:nvSpPr>
        <p:spPr>
          <a:xfrm>
            <a:off x="555136" y="1475510"/>
            <a:ext cx="4114800" cy="4431513"/>
          </a:xfrm>
        </p:spPr>
        <p:txBody>
          <a:bodyPr>
            <a:normAutofit fontScale="92500"/>
          </a:bodyPr>
          <a:lstStyle/>
          <a:p>
            <a:pPr marL="0" indent="0">
              <a:buNone/>
            </a:pPr>
            <a:r>
              <a:rPr lang="en-US" u="sng" dirty="0"/>
              <a:t>Correlation between fast food presence and obesity per  state.</a:t>
            </a:r>
          </a:p>
          <a:p>
            <a:pPr marL="0" indent="0">
              <a:buNone/>
            </a:pPr>
            <a:r>
              <a:rPr lang="en-US" b="0" i="0" u="none" strike="noStrike" dirty="0">
                <a:solidFill>
                  <a:srgbClr val="374151"/>
                </a:solidFill>
                <a:effectLst/>
                <a:latin typeface="Söhne"/>
              </a:rPr>
              <a:t>By analyzing the collected data, we determined that ther</a:t>
            </a:r>
            <a:r>
              <a:rPr lang="en-US" dirty="0">
                <a:solidFill>
                  <a:srgbClr val="374151"/>
                </a:solidFill>
                <a:latin typeface="Söhne"/>
              </a:rPr>
              <a:t>e is not a</a:t>
            </a:r>
            <a:r>
              <a:rPr lang="en-US" b="0" i="0" u="none" strike="noStrike" dirty="0">
                <a:solidFill>
                  <a:srgbClr val="374151"/>
                </a:solidFill>
                <a:effectLst/>
                <a:latin typeface="Söhne"/>
              </a:rPr>
              <a:t> strong relationship between child obesity and the presence of fast-food restaurants.. However, it's important to note that correlation does not imply causation, and additional research is often necessary to understand the complex factors contributing to child obesity in specific contexts.</a:t>
            </a:r>
            <a:endParaRPr lang="en-US" dirty="0"/>
          </a:p>
        </p:txBody>
      </p:sp>
      <p:pic>
        <p:nvPicPr>
          <p:cNvPr id="9" name="Picture 8">
            <a:extLst>
              <a:ext uri="{FF2B5EF4-FFF2-40B4-BE49-F238E27FC236}">
                <a16:creationId xmlns:a16="http://schemas.microsoft.com/office/drawing/2014/main" id="{57480BFF-A92D-0E22-AA8F-745DAB5D4819}"/>
              </a:ext>
            </a:extLst>
          </p:cNvPr>
          <p:cNvPicPr>
            <a:picLocks noChangeAspect="1"/>
          </p:cNvPicPr>
          <p:nvPr/>
        </p:nvPicPr>
        <p:blipFill>
          <a:blip r:embed="rId3"/>
          <a:stretch>
            <a:fillRect/>
          </a:stretch>
        </p:blipFill>
        <p:spPr>
          <a:xfrm>
            <a:off x="4754047" y="950977"/>
            <a:ext cx="6705597" cy="5116062"/>
          </a:xfrm>
          <a:prstGeom prst="rect">
            <a:avLst/>
          </a:prstGeom>
        </p:spPr>
      </p:pic>
    </p:spTree>
    <p:extLst>
      <p:ext uri="{BB962C8B-B14F-4D97-AF65-F5344CB8AC3E}">
        <p14:creationId xmlns:p14="http://schemas.microsoft.com/office/powerpoint/2010/main" val="278917699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dir="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9000">
              <a:schemeClr val="bg1">
                <a:lumMod val="75000"/>
              </a:schemeClr>
            </a:gs>
            <a:gs pos="74000">
              <a:schemeClr val="bg1">
                <a:lumMod val="95000"/>
              </a:schemeClr>
            </a:gs>
            <a:gs pos="82000">
              <a:schemeClr val="bg1">
                <a:lumMod val="95000"/>
              </a:schemeClr>
            </a:gs>
            <a:gs pos="96000">
              <a:schemeClr val="bg1">
                <a:lumMod val="85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0DCF13-26FF-9A2C-76FB-AC558DADC0EE}"/>
              </a:ext>
            </a:extLst>
          </p:cNvPr>
          <p:cNvSpPr>
            <a:spLocks noGrp="1"/>
          </p:cNvSpPr>
          <p:nvPr>
            <p:ph type="title"/>
          </p:nvPr>
        </p:nvSpPr>
        <p:spPr/>
        <p:txBody>
          <a:bodyPr/>
          <a:lstStyle/>
          <a:p>
            <a:r>
              <a:rPr lang="en-US" dirty="0">
                <a:solidFill>
                  <a:schemeClr val="tx2">
                    <a:lumMod val="50000"/>
                    <a:lumOff val="50000"/>
                  </a:schemeClr>
                </a:solidFill>
              </a:rPr>
              <a:t>Supplemental Analysis</a:t>
            </a:r>
          </a:p>
        </p:txBody>
      </p:sp>
      <p:sp>
        <p:nvSpPr>
          <p:cNvPr id="7" name="AutoShape 4">
            <a:extLst>
              <a:ext uri="{FF2B5EF4-FFF2-40B4-BE49-F238E27FC236}">
                <a16:creationId xmlns:a16="http://schemas.microsoft.com/office/drawing/2014/main" id="{96474529-820F-ED3A-7884-8A75DA2E7CA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8" name="Picture 7">
            <a:extLst>
              <a:ext uri="{FF2B5EF4-FFF2-40B4-BE49-F238E27FC236}">
                <a16:creationId xmlns:a16="http://schemas.microsoft.com/office/drawing/2014/main" id="{96C0893D-A68D-A7DA-3BFD-4EADED441995}"/>
              </a:ext>
            </a:extLst>
          </p:cNvPr>
          <p:cNvPicPr>
            <a:picLocks noChangeAspect="1"/>
          </p:cNvPicPr>
          <p:nvPr/>
        </p:nvPicPr>
        <p:blipFill>
          <a:blip r:embed="rId3"/>
          <a:stretch>
            <a:fillRect/>
          </a:stretch>
        </p:blipFill>
        <p:spPr>
          <a:xfrm>
            <a:off x="3124200" y="1749636"/>
            <a:ext cx="5638800" cy="4479713"/>
          </a:xfrm>
          <a:prstGeom prst="rect">
            <a:avLst/>
          </a:prstGeom>
        </p:spPr>
      </p:pic>
      <p:sp>
        <p:nvSpPr>
          <p:cNvPr id="10" name="TextBox 9">
            <a:extLst>
              <a:ext uri="{FF2B5EF4-FFF2-40B4-BE49-F238E27FC236}">
                <a16:creationId xmlns:a16="http://schemas.microsoft.com/office/drawing/2014/main" id="{6398BC58-7645-FBB9-3442-A8ECCAD0FE5F}"/>
              </a:ext>
            </a:extLst>
          </p:cNvPr>
          <p:cNvSpPr txBox="1"/>
          <p:nvPr/>
        </p:nvSpPr>
        <p:spPr>
          <a:xfrm>
            <a:off x="2015611" y="6344697"/>
            <a:ext cx="7423355" cy="253916"/>
          </a:xfrm>
          <a:prstGeom prst="rect">
            <a:avLst/>
          </a:prstGeom>
          <a:noFill/>
        </p:spPr>
        <p:txBody>
          <a:bodyPr wrap="square">
            <a:spAutoFit/>
          </a:bodyPr>
          <a:lstStyle/>
          <a:p>
            <a:pPr lvl="2"/>
            <a:r>
              <a:rPr lang="en-US" sz="1050" b="0" i="0" dirty="0">
                <a:effectLst/>
                <a:latin typeface="Arial" panose="020B0604020202020204" pitchFamily="34" charset="0"/>
              </a:rPr>
              <a:t>*From ‘County Health Rankings and Roadmaps” 2023 University of Wisconsin Population Health Institute</a:t>
            </a:r>
            <a:endParaRPr lang="en-US" sz="1050" dirty="0"/>
          </a:p>
        </p:txBody>
      </p:sp>
    </p:spTree>
    <p:extLst>
      <p:ext uri="{BB962C8B-B14F-4D97-AF65-F5344CB8AC3E}">
        <p14:creationId xmlns:p14="http://schemas.microsoft.com/office/powerpoint/2010/main" val="836031025"/>
      </p:ext>
    </p:extLst>
  </p:cSld>
  <p:clrMapOvr>
    <a:overrideClrMapping bg1="lt1" tx1="dk1" bg2="lt2" tx2="dk2" accent1="accent1" accent2="accent2" accent3="accent3" accent4="accent4" accent5="accent5" accent6="accent6" hlink="hlink" folHlink="folHlink"/>
  </p:clrMapOvr>
  <p:transition spd="slow">
    <p:push/>
  </p:transition>
</p:sld>
</file>

<file path=ppt/theme/theme1.xml><?xml version="1.0" encoding="utf-8"?>
<a:theme xmlns:a="http://schemas.openxmlformats.org/drawingml/2006/main" name="TribuneVTI">
  <a:themeElements>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fontScheme name="Amasis-Univers">
      <a:majorFont>
        <a:latin typeface="Amasis MT Pro Medium"/>
        <a:ea typeface=""/>
        <a:cs typeface=""/>
      </a:majorFont>
      <a:minorFont>
        <a:latin typeface="Univers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ribuneVTI" id="{4D84C650-59FC-4F6B-ADA6-B11C508FF6CE}" vid="{0E07EAE6-ACBC-4250-8522-FC108A45043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10.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11.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12.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2.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3.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4.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5.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6.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7.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8.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ppt/theme/themeOverride9.xml><?xml version="1.0" encoding="utf-8"?>
<a:themeOverride xmlns:a="http://schemas.openxmlformats.org/drawingml/2006/main">
  <a:clrScheme name="AnalogousFromLightSeedRightStep">
    <a:dk1>
      <a:srgbClr val="000000"/>
    </a:dk1>
    <a:lt1>
      <a:srgbClr val="FFFFFF"/>
    </a:lt1>
    <a:dk2>
      <a:srgbClr val="412624"/>
    </a:dk2>
    <a:lt2>
      <a:srgbClr val="E2E8E8"/>
    </a:lt2>
    <a:accent1>
      <a:srgbClr val="C69996"/>
    </a:accent1>
    <a:accent2>
      <a:srgbClr val="BA9B7F"/>
    </a:accent2>
    <a:accent3>
      <a:srgbClr val="A9A580"/>
    </a:accent3>
    <a:accent4>
      <a:srgbClr val="99AA74"/>
    </a:accent4>
    <a:accent5>
      <a:srgbClr val="8DAC82"/>
    </a:accent5>
    <a:accent6>
      <a:srgbClr val="78AF80"/>
    </a:accent6>
    <a:hlink>
      <a:srgbClr val="578D91"/>
    </a:hlink>
    <a:folHlink>
      <a:srgbClr val="7F7F7F"/>
    </a:folHlink>
  </a:clrScheme>
</a:themeOverride>
</file>

<file path=docProps/app.xml><?xml version="1.0" encoding="utf-8"?>
<Properties xmlns="http://schemas.openxmlformats.org/officeDocument/2006/extended-properties" xmlns:vt="http://schemas.openxmlformats.org/officeDocument/2006/docPropsVTypes">
  <Template/>
  <TotalTime>2342</TotalTime>
  <Words>650</Words>
  <Application>Microsoft Macintosh PowerPoint</Application>
  <PresentationFormat>Widescreen</PresentationFormat>
  <Paragraphs>54</Paragraphs>
  <Slides>13</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Amasis MT Pro Medium</vt:lpstr>
      <vt:lpstr>Apple Chancery</vt:lpstr>
      <vt:lpstr>Arial</vt:lpstr>
      <vt:lpstr>Avenir Book</vt:lpstr>
      <vt:lpstr>Calibri</vt:lpstr>
      <vt:lpstr>Open Sans</vt:lpstr>
      <vt:lpstr>Söhne</vt:lpstr>
      <vt:lpstr>Univers Light</vt:lpstr>
      <vt:lpstr>TribuneVTI</vt:lpstr>
      <vt:lpstr>Child Wellness</vt:lpstr>
      <vt:lpstr>Our Team</vt:lpstr>
      <vt:lpstr>Introduction</vt:lpstr>
      <vt:lpstr>What are we testing? </vt:lpstr>
      <vt:lpstr>WIC Obesity Dataset</vt:lpstr>
      <vt:lpstr>Analysis</vt:lpstr>
      <vt:lpstr>Analysis</vt:lpstr>
      <vt:lpstr>Analysis</vt:lpstr>
      <vt:lpstr>Supplemental Analysis</vt:lpstr>
      <vt:lpstr>Data Mapping Interactive Website</vt:lpstr>
      <vt:lpstr>Summary</vt:lpstr>
      <vt:lpstr>Resources:</vt:lpstr>
      <vt:lpstr>Thank You!!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Celina Espinosa</cp:lastModifiedBy>
  <cp:revision>37</cp:revision>
  <dcterms:created xsi:type="dcterms:W3CDTF">2023-06-26T17:37:03Z</dcterms:created>
  <dcterms:modified xsi:type="dcterms:W3CDTF">2023-06-28T23:28:16Z</dcterms:modified>
</cp:coreProperties>
</file>

<file path=docProps/thumbnail.jpeg>
</file>